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3" r:id="rId2"/>
    <p:sldId id="364" r:id="rId3"/>
    <p:sldId id="395" r:id="rId4"/>
    <p:sldId id="396" r:id="rId5"/>
    <p:sldId id="380" r:id="rId6"/>
    <p:sldId id="392" r:id="rId7"/>
    <p:sldId id="397" r:id="rId8"/>
    <p:sldId id="367" r:id="rId9"/>
    <p:sldId id="374" r:id="rId10"/>
    <p:sldId id="375" r:id="rId11"/>
    <p:sldId id="394" r:id="rId12"/>
    <p:sldId id="378" r:id="rId13"/>
    <p:sldId id="373" r:id="rId14"/>
    <p:sldId id="368" r:id="rId15"/>
    <p:sldId id="371" r:id="rId16"/>
    <p:sldId id="372" r:id="rId17"/>
    <p:sldId id="391" r:id="rId18"/>
    <p:sldId id="3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D2E"/>
    <a:srgbClr val="B9D533"/>
    <a:srgbClr val="3B9217"/>
    <a:srgbClr val="A8C66D"/>
    <a:srgbClr val="ACC730"/>
    <a:srgbClr val="45C1A4"/>
    <a:srgbClr val="0E7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258" autoAdjust="0"/>
    <p:restoredTop sz="86558" autoAdjust="0"/>
  </p:normalViewPr>
  <p:slideViewPr>
    <p:cSldViewPr>
      <p:cViewPr varScale="1">
        <p:scale>
          <a:sx n="52" d="100"/>
          <a:sy n="52" d="100"/>
        </p:scale>
        <p:origin x="1182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18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mescharelescrone\Google%20Drive\Presentations\Executive%20Benefit\SERP%20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90905353697898E-4"/>
          <c:y val="9.1003710743053803E-4"/>
          <c:w val="0.99345191790785203"/>
          <c:h val="0.91298149153769603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A4BD2E"/>
            </a:soli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A4BD2E"/>
              </a:solidFill>
              <a:ln>
                <a:noFill/>
              </a:ln>
              <a:effectLst>
                <a:innerShdw blurRad="63500" dist="101600" dir="13500000">
                  <a:prstClr val="black">
                    <a:alpha val="50000"/>
                  </a:prst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2B4-AD42-BD40-C60EE13DE465}"/>
              </c:ext>
            </c:extLst>
          </c:dPt>
          <c:dPt>
            <c:idx val="1"/>
            <c:invertIfNegative val="0"/>
            <c:bubble3D val="0"/>
            <c:spPr>
              <a:solidFill>
                <a:srgbClr val="A4BD2E"/>
              </a:solidFill>
              <a:ln>
                <a:noFill/>
              </a:ln>
              <a:effectLst>
                <a:innerShdw blurRad="63500" dist="101600" dir="13500000">
                  <a:prstClr val="black">
                    <a:alpha val="50000"/>
                  </a:prst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2B4-AD42-BD40-C60EE13DE465}"/>
              </c:ext>
            </c:extLst>
          </c:dPt>
          <c:dPt>
            <c:idx val="2"/>
            <c:invertIfNegative val="0"/>
            <c:bubble3D val="0"/>
            <c:spPr>
              <a:solidFill>
                <a:srgbClr val="A4BD2E"/>
              </a:solidFill>
              <a:ln>
                <a:noFill/>
              </a:ln>
              <a:effectLst>
                <a:innerShdw blurRad="63500" dist="101600" dir="13500000">
                  <a:prstClr val="black">
                    <a:alpha val="50000"/>
                  </a:prst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2B4-AD42-BD40-C60EE13DE465}"/>
              </c:ext>
            </c:extLst>
          </c:dPt>
          <c:dPt>
            <c:idx val="3"/>
            <c:invertIfNegative val="0"/>
            <c:bubble3D val="0"/>
            <c:spPr>
              <a:solidFill>
                <a:srgbClr val="A4BD2E"/>
              </a:solidFill>
              <a:ln>
                <a:noFill/>
              </a:ln>
              <a:effectLst>
                <a:innerShdw blurRad="63500" dist="101600" dir="13500000">
                  <a:prstClr val="black">
                    <a:alpha val="50000"/>
                  </a:prst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2B4-AD42-BD40-C60EE13DE465}"/>
              </c:ext>
            </c:extLst>
          </c:dPt>
          <c:dPt>
            <c:idx val="4"/>
            <c:invertIfNegative val="0"/>
            <c:bubble3D val="0"/>
            <c:spPr>
              <a:solidFill>
                <a:srgbClr val="A4BD2E"/>
              </a:solidFill>
              <a:ln>
                <a:noFill/>
              </a:ln>
              <a:effectLst>
                <a:innerShdw blurRad="63500" dist="101600" dir="13500000">
                  <a:prstClr val="black">
                    <a:alpha val="50000"/>
                  </a:prst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2B4-AD42-BD40-C60EE13DE465}"/>
              </c:ext>
            </c:extLst>
          </c:dPt>
          <c:dPt>
            <c:idx val="5"/>
            <c:invertIfNegative val="0"/>
            <c:bubble3D val="0"/>
            <c:spPr>
              <a:solidFill>
                <a:srgbClr val="A4BD2E"/>
              </a:solidFill>
              <a:ln>
                <a:noFill/>
              </a:ln>
              <a:effectLst>
                <a:innerShdw blurRad="63500" dist="101600" dir="13500000">
                  <a:prstClr val="black">
                    <a:alpha val="50000"/>
                  </a:prst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2B4-AD42-BD40-C60EE13DE465}"/>
              </c:ext>
            </c:extLst>
          </c:dPt>
          <c:dLbls>
            <c:dLbl>
              <c:idx val="0"/>
              <c:layout>
                <c:manualLayout>
                  <c:x val="1.8518518518518511E-2"/>
                  <c:y val="-6.87830687830688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F7673B-AEC5-854C-8029-28EFD8E8DB15}" type="VALUE">
                      <a:rPr lang="en-US" sz="1800"/>
                      <a:pPr>
                        <a:defRPr sz="18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646665694565941E-2"/>
                      <c:h val="6.34391534391534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B4-AD42-BD40-C60EE13DE465}"/>
                </c:ext>
              </c:extLst>
            </c:dLbl>
            <c:dLbl>
              <c:idx val="1"/>
              <c:layout>
                <c:manualLayout>
                  <c:x val="2.00617283950617E-2"/>
                  <c:y val="-7.6719576719576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128147176047437E-2"/>
                      <c:h val="0.100476190476190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2B4-AD42-BD40-C60EE13DE465}"/>
                </c:ext>
              </c:extLst>
            </c:dLbl>
            <c:dLbl>
              <c:idx val="2"/>
              <c:layout>
                <c:manualLayout>
                  <c:x val="9.2592592592592587E-3"/>
                  <c:y val="-7.93650793650793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387406435306696E-2"/>
                      <c:h val="6.87301587301587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2B4-AD42-BD40-C60EE13DE465}"/>
                </c:ext>
              </c:extLst>
            </c:dLbl>
            <c:dLbl>
              <c:idx val="3"/>
              <c:layout>
                <c:manualLayout>
                  <c:x val="1.5432098765432098E-2"/>
                  <c:y val="-6.746031746031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128147176047437E-2"/>
                      <c:h val="4.4920634920634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2B4-AD42-BD40-C60EE13DE465}"/>
                </c:ext>
              </c:extLst>
            </c:dLbl>
            <c:dLbl>
              <c:idx val="4"/>
              <c:layout>
                <c:manualLayout>
                  <c:x val="1.3117283950617287E-2"/>
                  <c:y val="-5.02645502645502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547900262467198E-2"/>
                      <c:h val="6.34391534391534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2B4-AD42-BD40-C60EE13DE465}"/>
                </c:ext>
              </c:extLst>
            </c:dLbl>
            <c:dLbl>
              <c:idx val="5"/>
              <c:layout>
                <c:manualLayout>
                  <c:x val="1.0802469135802475E-2"/>
                  <c:y val="-6.746031746031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263949645183254E-2"/>
                      <c:h val="6.07936507936507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2B4-AD42-BD40-C60EE13DE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'Funding Vehichles No Title'!$A$5:$A$10</c:f>
              <c:strCache>
                <c:ptCount val="6"/>
                <c:pt idx="0">
                  <c:v>COLI</c:v>
                </c:pt>
                <c:pt idx="1">
                  <c:v>Mutual Funds</c:v>
                </c:pt>
                <c:pt idx="2">
                  <c:v>Company Stock</c:v>
                </c:pt>
                <c:pt idx="3">
                  <c:v>Other</c:v>
                </c:pt>
                <c:pt idx="4">
                  <c:v>Bonds </c:v>
                </c:pt>
                <c:pt idx="5">
                  <c:v>Managed Portfolios</c:v>
                </c:pt>
              </c:strCache>
            </c:strRef>
          </c:cat>
          <c:val>
            <c:numRef>
              <c:f>'Funding Vehichles No Title'!$B$5:$B$10</c:f>
              <c:numCache>
                <c:formatCode>0%</c:formatCode>
                <c:ptCount val="6"/>
                <c:pt idx="0">
                  <c:v>0.72</c:v>
                </c:pt>
                <c:pt idx="1">
                  <c:v>0.37</c:v>
                </c:pt>
                <c:pt idx="2">
                  <c:v>0.14000000000000001</c:v>
                </c:pt>
                <c:pt idx="3">
                  <c:v>0.1</c:v>
                </c:pt>
                <c:pt idx="4">
                  <c:v>7.0000000000000007E-2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B4-AD42-BD40-C60EE13DE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2484784"/>
        <c:axId val="2133670624"/>
        <c:axId val="-2129391744"/>
      </c:bar3DChart>
      <c:catAx>
        <c:axId val="-212248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670624"/>
        <c:crosses val="autoZero"/>
        <c:auto val="1"/>
        <c:lblAlgn val="ctr"/>
        <c:lblOffset val="100"/>
        <c:noMultiLvlLbl val="0"/>
      </c:catAx>
      <c:valAx>
        <c:axId val="213367062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-2122484784"/>
        <c:crosses val="autoZero"/>
        <c:crossBetween val="between"/>
      </c:valAx>
      <c:serAx>
        <c:axId val="-2129391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2133670624"/>
        <c:crosses val="autoZero"/>
      </c:ser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0.0705</cdr:x>
      <cdr:y>0.87444</cdr:y>
    </cdr:from>
    <cdr:to>
      <cdr:x>0.82143</cdr:x>
      <cdr:y>0.9687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698" y="2476500"/>
          <a:ext cx="2670302" cy="26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Clark Consulting Executive Benefits</a:t>
          </a:r>
          <a:r>
            <a:rPr lang="en-US" sz="1000" baseline="0"/>
            <a:t> Survey 2007</a:t>
          </a:r>
          <a:endParaRPr lang="en-US" sz="1000"/>
        </a:p>
      </cdr:txBody>
    </cdr:sp>
  </cdr:relSizeAnchor>
  <cdr:relSizeAnchor xmlns:cdr="http://schemas.openxmlformats.org/drawingml/2006/chartDrawing">
    <cdr:from>
      <cdr:x>0.25</cdr:x>
      <cdr:y>0.04762</cdr:y>
    </cdr:from>
    <cdr:to>
      <cdr:x>0.81883</cdr:x>
      <cdr:y>0.13731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7400" y="228600"/>
          <a:ext cx="4681243" cy="43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rgbClr val="004821"/>
              </a:solidFill>
            </a:rPr>
            <a:t>% of Fortune</a:t>
          </a:r>
          <a:r>
            <a:rPr lang="en-US" sz="2400" baseline="0" dirty="0">
              <a:solidFill>
                <a:srgbClr val="004821"/>
              </a:solidFill>
            </a:rPr>
            <a:t> 1000 Companies</a:t>
          </a:r>
          <a:endParaRPr lang="en-US" sz="2400" dirty="0">
            <a:solidFill>
              <a:srgbClr val="00482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633"/>
            <a:ext cx="6858000" cy="539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Kennesaw Office: 3735 Cherokee Street, Kennesaw, GA 30144  •  p: 770-429-9166  •  experts@henssler.com  •  www.henssler.com</a:t>
            </a:r>
          </a:p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Perimeter Office: 5565 Glenridge Connector, Suite 200, Atlanta, GA 30342  •  p: 770-668-9000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"/>
          <a:stretch/>
        </p:blipFill>
        <p:spPr>
          <a:xfrm>
            <a:off x="260648" y="251520"/>
            <a:ext cx="2016224" cy="39204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8676456"/>
            <a:ext cx="685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285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412A1-3A16-B34A-9CC3-BF60001BFD8B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D93B-1C98-4EC3-BEFF-9E56D3E85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889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D93B-1C98-4EC3-BEFF-9E56D3E8532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F448F7-C7A7-E949-8B85-B91E3705D1B2}" type="datetime1">
              <a:rPr lang="en-US" smtClean="0"/>
              <a:t>10/24/2025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8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D93B-1C98-4EC3-BEFF-9E56D3E8532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131C58-4D10-6141-A467-2962A4E0D34A}" type="datetime1">
              <a:rPr lang="en-US" smtClean="0"/>
              <a:t>10/24/2025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9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D93B-1C98-4EC3-BEFF-9E56D3E8532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131C58-4D10-6141-A467-2962A4E0D34A}" type="datetime1">
              <a:rPr lang="en-US" smtClean="0"/>
              <a:t>10/24/2025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4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D93B-1C98-4EC3-BEFF-9E56D3E8532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131C58-4D10-6141-A467-2962A4E0D34A}" type="datetime1">
              <a:rPr lang="en-US" smtClean="0"/>
              <a:t>10/24/2025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3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D93B-1C98-4EC3-BEFF-9E56D3E8532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131C58-4D10-6141-A467-2962A4E0D34A}" type="datetime1">
              <a:rPr lang="en-US" smtClean="0"/>
              <a:t>10/24/2025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5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D93B-1C98-4EC3-BEFF-9E56D3E8532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131C58-4D10-6141-A467-2962A4E0D34A}" type="datetime1">
              <a:rPr lang="en-US" smtClean="0"/>
              <a:t>10/24/2025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1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D93B-1C98-4EC3-BEFF-9E56D3E8532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131C58-4D10-6141-A467-2962A4E0D34A}" type="datetime1">
              <a:rPr lang="en-US" smtClean="0"/>
              <a:t>10/24/2025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2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924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9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>
            <a:spAutoFit/>
          </a:bodyPr>
          <a:lstStyle>
            <a:lvl1pPr algn="l">
              <a:defRPr sz="3100" b="1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6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5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39102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39102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>
            <a:spAutoFit/>
          </a:bodyPr>
          <a:lstStyle>
            <a:lvl1pPr algn="l">
              <a:defRPr sz="3100" b="1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8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031325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2031325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>
            <a:spAutoFit/>
          </a:bodyPr>
          <a:lstStyle>
            <a:lvl1pPr algn="l">
              <a:defRPr sz="3100" b="1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6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>
            <a:spAutoFit/>
          </a:bodyPr>
          <a:lstStyle>
            <a:lvl1pPr algn="l">
              <a:defRPr sz="3100" b="1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6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9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683812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4421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07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320283" cy="4770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265" y="908050"/>
            <a:ext cx="7469152" cy="2191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156862"/>
            <a:ext cx="816617" cy="51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 spc="-15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2667000"/>
            <a:ext cx="708883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232"/>
            <a:r>
              <a:rPr lang="en-US" sz="4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Talent Recognition &amp; Retention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24" y="1371600"/>
            <a:ext cx="1584176" cy="9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5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Executive Bonus Plan  ~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762000"/>
            <a:ext cx="82677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9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1142"/>
            <a:ext cx="8686800" cy="477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Retention Plan 2 – Supplemental Executive Retirement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050"/>
            <a:ext cx="7867328" cy="52198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A4BD2E"/>
                </a:solidFill>
              </a:rPr>
              <a:t>“We appreciate your hard work and dedication and would like for you to become a participant in our Special Benefit program”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By staying with the company, you will receive additional retirement income or other benefit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Protect your family in the event you don’t make it all the way to retirement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No cost to you as long as you stay in the plan</a:t>
            </a:r>
          </a:p>
        </p:txBody>
      </p:sp>
    </p:spTree>
    <p:extLst>
      <p:ext uri="{BB962C8B-B14F-4D97-AF65-F5344CB8AC3E}">
        <p14:creationId xmlns:p14="http://schemas.microsoft.com/office/powerpoint/2010/main" val="409703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0975"/>
            <a:ext cx="8362950" cy="9541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Supplemental Executive </a:t>
            </a:r>
            <a:r>
              <a:rPr lang="en-US">
                <a:solidFill>
                  <a:schemeClr val="tx1"/>
                </a:solidFill>
              </a:rPr>
              <a:t>Retirement Plan ~ SERP Example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305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Strategic Use of Life Insurance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“Not Optimized”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2001"/>
            <a:ext cx="8363272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Strategic Use of Life Insurance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“Optimized”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762000"/>
            <a:ext cx="8439473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706558-0351-6180-0F46-76FBE50E73F2}"/>
              </a:ext>
            </a:extLst>
          </p:cNvPr>
          <p:cNvSpPr txBox="1"/>
          <p:nvPr/>
        </p:nvSpPr>
        <p:spPr>
          <a:xfrm>
            <a:off x="5257800" y="4953000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$10k tax free annual income improvement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21%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442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3528" y="181142"/>
            <a:ext cx="2197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l" defTabSz="1088232"/>
            <a:r>
              <a:rPr lang="en-CA" sz="3100" b="1" spc="-150" dirty="0">
                <a:solidFill>
                  <a:srgbClr val="A4BD2E"/>
                </a:solidFill>
                <a:latin typeface="+mj-lt"/>
              </a:rPr>
              <a:t>Case Study # 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96029" y="1435779"/>
            <a:ext cx="4896544" cy="15547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27078" y="1551452"/>
            <a:ext cx="4121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Ralph is known for his skills as an executive and being able to effect positive change as President.  He has demonstrated his value to a large manufacturing corporation by moving it from verge of bankruptcy to profitability.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96028" y="1072701"/>
            <a:ext cx="4896545" cy="369332"/>
          </a:xfrm>
          <a:prstGeom prst="rect">
            <a:avLst/>
          </a:prstGeom>
          <a:solidFill>
            <a:srgbClr val="A4B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7078" y="1072701"/>
            <a:ext cx="3041358" cy="369332"/>
          </a:xfrm>
          <a:prstGeom prst="rect">
            <a:avLst/>
          </a:prstGeom>
          <a:solidFill>
            <a:srgbClr val="A4B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/>
              <a:t>Ralph (62)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0955" y="4831716"/>
            <a:ext cx="3222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“We want to show how much we appreciate him and we want him to remain in his position for the next several years.” — Business Owner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420806" y="3234293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033351" y="2984310"/>
            <a:ext cx="387455" cy="2977750"/>
            <a:chOff x="4565983" y="1871352"/>
            <a:chExt cx="387455" cy="2925800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953438" y="1871352"/>
              <a:ext cx="0" cy="29258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65983" y="4797152"/>
              <a:ext cx="38745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>
            <a:off x="4420806" y="4293096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8260" y="3068960"/>
            <a:ext cx="3796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B9217"/>
                </a:solidFill>
                <a:latin typeface="+mj-lt"/>
              </a:rPr>
              <a:t>ACRU INSURANCE, LLC PROCESS</a:t>
            </a:r>
            <a:endParaRPr lang="en-CA" sz="1400" b="1" dirty="0">
              <a:solidFill>
                <a:srgbClr val="3B9217"/>
              </a:solidFill>
              <a:latin typeface="+mj-lt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Complete Underwriting Advocate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Coordinate framework of SERP and get it approved by Business Owner and Legal Council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sz="1400" b="1" dirty="0">
                <a:solidFill>
                  <a:srgbClr val="3B9217"/>
                </a:solidFill>
              </a:rPr>
              <a:t>CLIENT IMPACT</a:t>
            </a:r>
            <a:endParaRPr lang="en-CA" sz="1400" b="1" dirty="0">
              <a:solidFill>
                <a:srgbClr val="3B9217"/>
              </a:solidFill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Paying annual premium of $100,000 for 10 years will generate a pretax retirement benefit of $200,000 to Ralph for retirement.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The plan will also payout benefits to Ralph’s family if he dies or becomes disabled within the 10 years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3" t="8824" r="29" b="20665"/>
          <a:stretch/>
        </p:blipFill>
        <p:spPr>
          <a:xfrm rot="-240000">
            <a:off x="728360" y="1019201"/>
            <a:ext cx="3273552" cy="327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0391347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3528" y="181142"/>
            <a:ext cx="2197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l" defTabSz="1088232"/>
            <a:r>
              <a:rPr lang="en-CA" sz="3100" b="1" spc="-150" dirty="0">
                <a:solidFill>
                  <a:srgbClr val="A4BD2E"/>
                </a:solidFill>
                <a:latin typeface="+mj-lt"/>
              </a:rPr>
              <a:t>Case Study #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96029" y="1435778"/>
            <a:ext cx="4896544" cy="19932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27078" y="1472082"/>
            <a:ext cx="4121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COO Jan is concerned about the underlying policy performance to support Executive Retirement plans for herself and two others. After six years, analysis shows the policies have not performed (-5.15%), and there is a $2,000,000 funding gap between what SERPs promise and what current policies will payout.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96028" y="1072701"/>
            <a:ext cx="4896545" cy="369332"/>
          </a:xfrm>
          <a:prstGeom prst="rect">
            <a:avLst/>
          </a:prstGeom>
          <a:solidFill>
            <a:srgbClr val="A4B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7078" y="1072701"/>
            <a:ext cx="305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6385" y="4941168"/>
            <a:ext cx="3222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“I’m really glad that we decided to take the necessary steps to really understand this before it was too late”— Jan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420806" y="3581400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033351" y="3429000"/>
            <a:ext cx="387455" cy="2533060"/>
            <a:chOff x="4565983" y="1871352"/>
            <a:chExt cx="387455" cy="2925800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953438" y="1871352"/>
              <a:ext cx="0" cy="29258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65983" y="4797152"/>
              <a:ext cx="38745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>
            <a:off x="4420806" y="5105400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8260" y="3429000"/>
            <a:ext cx="3796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B9217"/>
                </a:solidFill>
                <a:latin typeface="+mj-lt"/>
              </a:rPr>
              <a:t>ACRU INSURANCE, LLC PROCESS</a:t>
            </a:r>
            <a:endParaRPr lang="en-CA" sz="1400" b="1" dirty="0">
              <a:solidFill>
                <a:srgbClr val="3B9217"/>
              </a:solidFill>
              <a:latin typeface="+mj-lt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Collect “in-force” illustrations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Complete Underwriting Advocate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Freeze existing SERP and transfer policies 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Create Executive Bonus plan with new policy purchase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sz="1400" b="1" dirty="0">
                <a:solidFill>
                  <a:srgbClr val="3B9217"/>
                </a:solidFill>
              </a:rPr>
              <a:t>CLIENT IMPACT</a:t>
            </a:r>
            <a:endParaRPr lang="en-CA" sz="1400" b="1" dirty="0">
              <a:solidFill>
                <a:srgbClr val="3B9217"/>
              </a:solidFill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Each Executive will maintain their original retirement benefits.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The corporate $2,000,000 funding gap is closed by better performing policies and $320,000.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r="8263" b="2166"/>
          <a:stretch/>
        </p:blipFill>
        <p:spPr>
          <a:xfrm rot="-240000" flipH="1">
            <a:off x="728359" y="1013341"/>
            <a:ext cx="3273552" cy="327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117964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3528" y="181142"/>
            <a:ext cx="2197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l" defTabSz="1088232"/>
            <a:r>
              <a:rPr lang="en-CA" sz="3100" b="1" spc="-150" dirty="0">
                <a:solidFill>
                  <a:srgbClr val="A4BD2E"/>
                </a:solidFill>
                <a:latin typeface="+mj-lt"/>
              </a:rPr>
              <a:t>Case Study #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96029" y="1435777"/>
            <a:ext cx="4896544" cy="2031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A4BD2E"/>
              </a:highligh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27078" y="1472082"/>
            <a:ext cx="4121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Daniel is a 47 year old Orthopedic Surgeon who earns $1.2m per year.  He has $15k per month (15% of PTE) of “Group” LTD coverage through his employer.  If he were to become disabled, this would be taxable income.  By adding $15k per month of a Supplemental LTD policy that he pays for, his income protection now increases to 40% PTE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96028" y="1072701"/>
            <a:ext cx="489654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4BD2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7078" y="1072701"/>
            <a:ext cx="30567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Daniel	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3400" y="4343400"/>
            <a:ext cx="32223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“When I looked into the details of the LTD plan through the company, I realized that my family and I were at risk.  I wanted to be sure I had the income protection I needed just in case.”— Daniel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420806" y="3581400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033351" y="3429000"/>
            <a:ext cx="387455" cy="2533060"/>
            <a:chOff x="4565983" y="1871352"/>
            <a:chExt cx="387455" cy="2925800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953438" y="1871352"/>
              <a:ext cx="0" cy="292580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65983" y="4797152"/>
              <a:ext cx="38745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>
            <a:off x="4420806" y="5105400"/>
            <a:ext cx="27601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55378" y="3429000"/>
            <a:ext cx="39314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B9217"/>
                </a:solidFill>
                <a:latin typeface="+mj-lt"/>
              </a:rPr>
              <a:t>ACRU INSURANCE, LLC PROCESS</a:t>
            </a:r>
            <a:endParaRPr lang="en-CA" sz="1400" b="1" dirty="0">
              <a:solidFill>
                <a:srgbClr val="3B9217"/>
              </a:solidFill>
              <a:latin typeface="+mj-lt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Complete Underwriting Advocate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Submit e-app for approval by Insurance Company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Check with others in the office to see about additional premium discounts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sz="1400" b="1" dirty="0">
                <a:solidFill>
                  <a:srgbClr val="3B9217"/>
                </a:solidFill>
              </a:rPr>
              <a:t>CLIENT IMPACT</a:t>
            </a:r>
            <a:endParaRPr lang="en-CA" sz="1400" b="1" dirty="0">
              <a:solidFill>
                <a:srgbClr val="3B9217"/>
              </a:solidFill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Annual premium of $11,430 is &lt; 1% of PTE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Significant improvement in income protection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Better risk transfer and leverage against potential future taxation of benefits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316" y="533400"/>
            <a:ext cx="8208484" cy="4924425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rgbClr val="A4BD2E"/>
                </a:solidFill>
              </a:rPr>
              <a:t>Thank You!</a:t>
            </a:r>
            <a:br>
              <a:rPr lang="en-US" sz="8000" dirty="0">
                <a:solidFill>
                  <a:srgbClr val="A4BD2E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Specialty areas where we can help…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rgbClr val="A4BD2E"/>
                </a:solidFill>
              </a:rPr>
              <a:t>1.  Efficient Insurance Process</a:t>
            </a:r>
            <a:br>
              <a:rPr lang="en-US" sz="4000" dirty="0">
                <a:solidFill>
                  <a:srgbClr val="A4BD2E"/>
                </a:solidFill>
              </a:rPr>
            </a:br>
            <a:r>
              <a:rPr lang="en-US" sz="4000" dirty="0">
                <a:solidFill>
                  <a:srgbClr val="A4BD2E"/>
                </a:solidFill>
              </a:rPr>
              <a:t>2.  Repurposing Insurance</a:t>
            </a:r>
            <a:br>
              <a:rPr lang="en-US" sz="4000" dirty="0">
                <a:solidFill>
                  <a:srgbClr val="A4BD2E"/>
                </a:solidFill>
              </a:rPr>
            </a:br>
            <a:r>
              <a:rPr lang="en-US" sz="4000" dirty="0">
                <a:solidFill>
                  <a:srgbClr val="A4BD2E"/>
                </a:solidFill>
              </a:rPr>
              <a:t>3.  Talent Recognition and Retention</a:t>
            </a:r>
            <a:br>
              <a:rPr lang="en-US" sz="8000" dirty="0">
                <a:solidFill>
                  <a:srgbClr val="A4BD2E"/>
                </a:solidFill>
              </a:rPr>
            </a:br>
            <a:endParaRPr lang="en-US" sz="8000" dirty="0">
              <a:solidFill>
                <a:srgbClr val="A4B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265" y="908050"/>
            <a:ext cx="7469152" cy="406265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A4BD2E"/>
                </a:solidFill>
              </a:rPr>
              <a:t>“</a:t>
            </a:r>
            <a:r>
              <a:rPr lang="en-US" sz="3600" i="1" dirty="0">
                <a:solidFill>
                  <a:srgbClr val="A4BD2E"/>
                </a:solidFill>
              </a:rPr>
              <a:t>Take away my factories, my plants; take away my railroads, my ships, my transportation; take away my money; strip me of all of these but leave me my people and in two or three years, I will have them all again.”</a:t>
            </a:r>
          </a:p>
          <a:p>
            <a:pPr marL="0" indent="0" algn="r">
              <a:buNone/>
            </a:pPr>
            <a:r>
              <a:rPr lang="en-US" sz="4000" i="1" dirty="0">
                <a:solidFill>
                  <a:schemeClr val="tx1"/>
                </a:solidFill>
              </a:rPr>
              <a:t>--Andrew Carnegie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2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924800" cy="392722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i="1" dirty="0">
                <a:solidFill>
                  <a:srgbClr val="A4BD2E"/>
                </a:solidFill>
              </a:rPr>
              <a:t>Success is messy!</a:t>
            </a:r>
          </a:p>
          <a:p>
            <a:pPr marL="0" indent="0" algn="ctr">
              <a:buNone/>
            </a:pPr>
            <a:endParaRPr lang="en-US" sz="4400" i="1" dirty="0">
              <a:solidFill>
                <a:srgbClr val="3B9217"/>
              </a:solidFill>
            </a:endParaRPr>
          </a:p>
          <a:p>
            <a:pPr marL="0" indent="0" algn="ctr">
              <a:buNone/>
            </a:pPr>
            <a:r>
              <a:rPr lang="en-US" sz="4400" i="1" dirty="0">
                <a:solidFill>
                  <a:srgbClr val="A4BD2E"/>
                </a:solidFill>
              </a:rPr>
              <a:t>Organization leads to Success!</a:t>
            </a:r>
          </a:p>
          <a:p>
            <a:pPr marL="0" indent="0" algn="ctr">
              <a:buNone/>
            </a:pPr>
            <a:endParaRPr lang="en-US" sz="4400" i="1" dirty="0">
              <a:solidFill>
                <a:srgbClr val="A4BD2E"/>
              </a:solidFill>
            </a:endParaRPr>
          </a:p>
          <a:p>
            <a:pPr marL="0" indent="0" algn="ctr">
              <a:buNone/>
            </a:pPr>
            <a:r>
              <a:rPr lang="en-US" sz="4400" i="1" dirty="0">
                <a:solidFill>
                  <a:srgbClr val="A4BD2E"/>
                </a:solidFill>
              </a:rPr>
              <a:t>IT’S BOTH/AND!</a:t>
            </a:r>
          </a:p>
        </p:txBody>
      </p:sp>
    </p:spTree>
    <p:extLst>
      <p:ext uri="{BB962C8B-B14F-4D97-AF65-F5344CB8AC3E}">
        <p14:creationId xmlns:p14="http://schemas.microsoft.com/office/powerpoint/2010/main" val="41097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1"/>
            <a:ext cx="2362200" cy="108337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i="1" dirty="0">
                <a:solidFill>
                  <a:srgbClr val="A4BD2E"/>
                </a:solidFill>
              </a:rPr>
              <a:t>Wonder</a:t>
            </a:r>
          </a:p>
          <a:p>
            <a:pPr marL="514350" indent="-514350">
              <a:buAutoNum type="arabicPeriod"/>
            </a:pPr>
            <a:r>
              <a:rPr lang="en-US" i="1" dirty="0">
                <a:solidFill>
                  <a:srgbClr val="A4BD2E"/>
                </a:solidFill>
              </a:rPr>
              <a:t>Invention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ABF45-F5AB-7E2C-19B5-3E576B73A18A}"/>
              </a:ext>
            </a:extLst>
          </p:cNvPr>
          <p:cNvSpPr txBox="1"/>
          <p:nvPr/>
        </p:nvSpPr>
        <p:spPr>
          <a:xfrm>
            <a:off x="1066800" y="939225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83F73-4835-4342-6131-127FC542FD78}"/>
              </a:ext>
            </a:extLst>
          </p:cNvPr>
          <p:cNvSpPr txBox="1"/>
          <p:nvPr/>
        </p:nvSpPr>
        <p:spPr>
          <a:xfrm>
            <a:off x="3315576" y="2514600"/>
            <a:ext cx="186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Activation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CF027-0ECB-6DE0-6E69-D63F3BD2852E}"/>
              </a:ext>
            </a:extLst>
          </p:cNvPr>
          <p:cNvSpPr txBox="1"/>
          <p:nvPr/>
        </p:nvSpPr>
        <p:spPr>
          <a:xfrm>
            <a:off x="6096000" y="3962400"/>
            <a:ext cx="2868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Implementation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E9E444-2EC7-57DE-B211-B8E0AF4B2563}"/>
              </a:ext>
            </a:extLst>
          </p:cNvPr>
          <p:cNvSpPr txBox="1">
            <a:spLocks/>
          </p:cNvSpPr>
          <p:nvPr/>
        </p:nvSpPr>
        <p:spPr>
          <a:xfrm>
            <a:off x="2922851" y="3048001"/>
            <a:ext cx="2868349" cy="108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i="1" dirty="0">
                <a:solidFill>
                  <a:srgbClr val="A4BD2E"/>
                </a:solidFill>
              </a:rPr>
              <a:t>Discernment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i="1" dirty="0">
                <a:solidFill>
                  <a:srgbClr val="A4BD2E"/>
                </a:solidFill>
              </a:rPr>
              <a:t>Galvanizing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224238-95AE-A0D9-0681-8050B1D0CAF6}"/>
              </a:ext>
            </a:extLst>
          </p:cNvPr>
          <p:cNvSpPr txBox="1">
            <a:spLocks/>
          </p:cNvSpPr>
          <p:nvPr/>
        </p:nvSpPr>
        <p:spPr>
          <a:xfrm>
            <a:off x="5970851" y="4479226"/>
            <a:ext cx="2868349" cy="108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i="1" dirty="0">
                <a:solidFill>
                  <a:srgbClr val="A4BD2E"/>
                </a:solidFill>
              </a:rPr>
              <a:t>Enablement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i="1" dirty="0">
                <a:solidFill>
                  <a:srgbClr val="A4BD2E"/>
                </a:solidFill>
              </a:rPr>
              <a:t>Tenacity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6FE8AC-25D9-76B0-35C3-A12B7824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Steps of Work Necessary for Success!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C902E0-90C4-E598-D7A8-12FACC59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429643"/>
            <a:ext cx="2629776" cy="14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Getting Organized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0"/>
            <a:ext cx="7991936" cy="4813625"/>
          </a:xfrm>
        </p:spPr>
        <p:txBody>
          <a:bodyPr/>
          <a:lstStyle/>
          <a:p>
            <a:r>
              <a:rPr lang="en-US" dirty="0">
                <a:solidFill>
                  <a:srgbClr val="A4BD2E"/>
                </a:solidFill>
              </a:rPr>
              <a:t>Individual Self Awareness</a:t>
            </a:r>
          </a:p>
          <a:p>
            <a:endParaRPr lang="en-US" dirty="0">
              <a:solidFill>
                <a:srgbClr val="A4BD2E"/>
              </a:solidFill>
            </a:endParaRPr>
          </a:p>
          <a:p>
            <a:r>
              <a:rPr lang="en-US" dirty="0">
                <a:solidFill>
                  <a:srgbClr val="A4BD2E"/>
                </a:solidFill>
              </a:rPr>
              <a:t>Better Communication and Efficiency</a:t>
            </a:r>
          </a:p>
          <a:p>
            <a:pPr marL="0" indent="0">
              <a:buNone/>
            </a:pPr>
            <a:endParaRPr lang="en-US" dirty="0">
              <a:solidFill>
                <a:srgbClr val="A4BD2E"/>
              </a:solidFill>
            </a:endParaRPr>
          </a:p>
          <a:p>
            <a:r>
              <a:rPr lang="en-US" dirty="0">
                <a:solidFill>
                  <a:srgbClr val="A4BD2E"/>
                </a:solidFill>
              </a:rPr>
              <a:t>Better Teams and Team Members</a:t>
            </a:r>
          </a:p>
          <a:p>
            <a:pPr marL="0" indent="0">
              <a:buNone/>
            </a:pPr>
            <a:endParaRPr lang="en-US" dirty="0">
              <a:solidFill>
                <a:srgbClr val="A4BD2E"/>
              </a:solidFill>
            </a:endParaRPr>
          </a:p>
          <a:p>
            <a:r>
              <a:rPr lang="en-US" dirty="0">
                <a:solidFill>
                  <a:srgbClr val="A4BD2E"/>
                </a:solidFill>
              </a:rPr>
              <a:t>Better Corporate Alignment</a:t>
            </a:r>
          </a:p>
          <a:p>
            <a:pPr marL="0" indent="0" algn="ctr">
              <a:buNone/>
            </a:pPr>
            <a:endParaRPr lang="en-US" dirty="0">
              <a:solidFill>
                <a:srgbClr val="3B9217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3B92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Talent Retention Planning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264" y="908050"/>
            <a:ext cx="7991936" cy="44689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A4BD2E"/>
                </a:solidFill>
              </a:rPr>
              <a:t>From the Business Perspective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Need to retain and recruit talent without giving up equity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Flexibility to customize plans to suit business and personnel goals is key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Assess the impact to Balance Sheet and Income Statements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Regulatory and administrative issues must be addressed</a:t>
            </a:r>
            <a:endParaRPr lang="en-US" dirty="0"/>
          </a:p>
          <a:p>
            <a:pPr marL="0" indent="0">
              <a:buNone/>
            </a:pPr>
            <a:endParaRPr lang="en-US" sz="1000" dirty="0">
              <a:solidFill>
                <a:srgbClr val="3B921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A4BD2E"/>
                </a:solidFill>
              </a:rPr>
              <a:t>From the Talent Perspective </a:t>
            </a:r>
          </a:p>
          <a:p>
            <a:r>
              <a:rPr lang="en-US" sz="2000" dirty="0"/>
              <a:t>Traditional Retirement plans (401k, 403b) limit ability to have tax-favored retirement planning…Supplemental retirement plans can help</a:t>
            </a:r>
          </a:p>
          <a:p>
            <a:r>
              <a:rPr lang="en-US" sz="2000" dirty="0"/>
              <a:t>Taxation of retirement and survivor benefits, including disability and Long-Term Care</a:t>
            </a:r>
          </a:p>
          <a:p>
            <a:r>
              <a:rPr lang="en-US" sz="2000" dirty="0"/>
              <a:t>Key person not having to pay out of pocket for valuable benefits </a:t>
            </a:r>
          </a:p>
        </p:txBody>
      </p:sp>
    </p:spTree>
    <p:extLst>
      <p:ext uri="{BB962C8B-B14F-4D97-AF65-F5344CB8AC3E}">
        <p14:creationId xmlns:p14="http://schemas.microsoft.com/office/powerpoint/2010/main" val="804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48" y="685800"/>
            <a:ext cx="7469152" cy="47705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3100" b="1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 the Right Balance is Key</a:t>
            </a:r>
          </a:p>
        </p:txBody>
      </p:sp>
      <p:pic>
        <p:nvPicPr>
          <p:cNvPr id="6" name="Graphic 5" descr="Seesaw with solid fill">
            <a:extLst>
              <a:ext uri="{FF2B5EF4-FFF2-40B4-BE49-F238E27FC236}">
                <a16:creationId xmlns:a16="http://schemas.microsoft.com/office/drawing/2014/main" id="{7250B5DD-8D75-8021-37F4-96B17CD6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4319" y="1447800"/>
            <a:ext cx="2315361" cy="2095076"/>
          </a:xfrm>
          <a:prstGeom prst="rect">
            <a:avLst/>
          </a:prstGeom>
        </p:spPr>
      </p:pic>
      <p:pic>
        <p:nvPicPr>
          <p:cNvPr id="10" name="Graphic 9" descr="Seesaw with solid fill">
            <a:extLst>
              <a:ext uri="{FF2B5EF4-FFF2-40B4-BE49-F238E27FC236}">
                <a16:creationId xmlns:a16="http://schemas.microsoft.com/office/drawing/2014/main" id="{95AB7429-81CC-FE1F-E4CC-34BA42C17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000" y="3772324"/>
            <a:ext cx="2315361" cy="209507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6A3021-D2C8-437F-29FF-7C3B6B32FB65}"/>
              </a:ext>
            </a:extLst>
          </p:cNvPr>
          <p:cNvSpPr txBox="1"/>
          <p:nvPr/>
        </p:nvSpPr>
        <p:spPr>
          <a:xfrm>
            <a:off x="837424" y="3048000"/>
            <a:ext cx="2228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A4BD2E"/>
                </a:solidFill>
              </a:rPr>
              <a:t>Leverage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D0DE0-3AE5-1FD8-E712-E2B40CB5F178}"/>
              </a:ext>
            </a:extLst>
          </p:cNvPr>
          <p:cNvSpPr txBox="1"/>
          <p:nvPr/>
        </p:nvSpPr>
        <p:spPr>
          <a:xfrm>
            <a:off x="5867400" y="3048000"/>
            <a:ext cx="3218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A4BD2E"/>
                </a:solidFill>
              </a:rPr>
              <a:t>Tax Efficiency</a:t>
            </a:r>
          </a:p>
        </p:txBody>
      </p:sp>
    </p:spTree>
    <p:extLst>
      <p:ext uri="{BB962C8B-B14F-4D97-AF65-F5344CB8AC3E}">
        <p14:creationId xmlns:p14="http://schemas.microsoft.com/office/powerpoint/2010/main" val="367130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Non-Qualified Benefit Plan Financing Vehicles Used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542541"/>
              </p:ext>
            </p:extLst>
          </p:nvPr>
        </p:nvGraphicFramePr>
        <p:xfrm>
          <a:off x="457200" y="9906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07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1142"/>
            <a:ext cx="8229600" cy="4770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Retention Plan 1 - Executive Bonus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050"/>
            <a:ext cx="7867328" cy="48259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A4BD2E"/>
                </a:solidFill>
              </a:rPr>
              <a:t>“We’ve been paying attention to the great job you’ve been doing for the company and would like to introduce you to a special plan that would help you in the following areas”</a:t>
            </a:r>
          </a:p>
          <a:p>
            <a:pPr marL="0" indent="0">
              <a:buNone/>
            </a:pPr>
            <a:endParaRPr lang="en-US" dirty="0">
              <a:solidFill>
                <a:srgbClr val="3B9217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Help you with your retirement savings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No additional cost or tax burden for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Protect your family in the event you don’t make it all the way to retirement </a:t>
            </a:r>
          </a:p>
        </p:txBody>
      </p:sp>
    </p:spTree>
    <p:extLst>
      <p:ext uri="{BB962C8B-B14F-4D97-AF65-F5344CB8AC3E}">
        <p14:creationId xmlns:p14="http://schemas.microsoft.com/office/powerpoint/2010/main" val="1486797347"/>
      </p:ext>
    </p:extLst>
  </p:cSld>
  <p:clrMapOvr>
    <a:masterClrMapping/>
  </p:clrMapOvr>
</p:sld>
</file>

<file path=ppt/theme/theme1.xml><?xml version="1.0" encoding="utf-8"?>
<a:theme xmlns:a="http://schemas.openxmlformats.org/drawingml/2006/main" name="Common">
  <a:themeElements>
    <a:clrScheme name="Acru Insurance">
      <a:dk1>
        <a:sysClr val="windowText" lastClr="000000"/>
      </a:dk1>
      <a:lt1>
        <a:sysClr val="window" lastClr="FFFFFF"/>
      </a:lt1>
      <a:dk2>
        <a:srgbClr val="717074"/>
      </a:dk2>
      <a:lt2>
        <a:srgbClr val="E7E6E6"/>
      </a:lt2>
      <a:accent1>
        <a:srgbClr val="C3D600"/>
      </a:accent1>
      <a:accent2>
        <a:srgbClr val="C6B100"/>
      </a:accent2>
      <a:accent3>
        <a:srgbClr val="94D60A"/>
      </a:accent3>
      <a:accent4>
        <a:srgbClr val="44A103"/>
      </a:accent4>
      <a:accent5>
        <a:srgbClr val="047832"/>
      </a:accent5>
      <a:accent6>
        <a:srgbClr val="006990"/>
      </a:accent6>
      <a:hlink>
        <a:srgbClr val="C3D600"/>
      </a:hlink>
      <a:folHlink>
        <a:srgbClr val="ED7D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rizontalTemplate" id="{C824B812-9F16-734A-A1F9-0ABB688B0E43}" vid="{2C8FD813-4DDA-5249-BC31-9FA774FB6A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enssler">
      <a:dk1>
        <a:sysClr val="windowText" lastClr="000000"/>
      </a:dk1>
      <a:lt1>
        <a:sysClr val="window" lastClr="FFFFFF"/>
      </a:lt1>
      <a:dk2>
        <a:srgbClr val="717074"/>
      </a:dk2>
      <a:lt2>
        <a:srgbClr val="E7E6E6"/>
      </a:lt2>
      <a:accent1>
        <a:srgbClr val="4E8ABE"/>
      </a:accent1>
      <a:accent2>
        <a:srgbClr val="00512F"/>
      </a:accent2>
      <a:accent3>
        <a:srgbClr val="7BC143"/>
      </a:accent3>
      <a:accent4>
        <a:srgbClr val="F78F1E"/>
      </a:accent4>
      <a:accent5>
        <a:srgbClr val="3A6E8E"/>
      </a:accent5>
      <a:accent6>
        <a:srgbClr val="7F7F7F"/>
      </a:accent6>
      <a:hlink>
        <a:srgbClr val="3A6E8E"/>
      </a:hlink>
      <a:folHlink>
        <a:srgbClr val="ED7D3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HorizontalTemplate</Template>
  <TotalTime>40086</TotalTime>
  <Words>912</Words>
  <Application>Microsoft Office PowerPoint</Application>
  <PresentationFormat>On-screen Show (4:3)</PresentationFormat>
  <Paragraphs>113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Common</vt:lpstr>
      <vt:lpstr>PowerPoint Presentation</vt:lpstr>
      <vt:lpstr>PowerPoint Presentation</vt:lpstr>
      <vt:lpstr>PowerPoint Presentation</vt:lpstr>
      <vt:lpstr>Steps of Work Necessary for Success!</vt:lpstr>
      <vt:lpstr>Value of Getting Organized </vt:lpstr>
      <vt:lpstr>Talent Retention Planning Issues</vt:lpstr>
      <vt:lpstr>PowerPoint Presentation</vt:lpstr>
      <vt:lpstr>Non-Qualified Benefit Plan Financing Vehicles Used</vt:lpstr>
      <vt:lpstr>Retention Plan 1 - Executive Bonus Plan </vt:lpstr>
      <vt:lpstr>Executive Bonus Plan  ~ Example</vt:lpstr>
      <vt:lpstr>Retention Plan 2 – Supplemental Executive Retirement Plan</vt:lpstr>
      <vt:lpstr>Supplemental Executive Retirement Plan ~ SERP Example</vt:lpstr>
      <vt:lpstr>Strategic Use of Life Insurance – “Not Optimized”</vt:lpstr>
      <vt:lpstr>Strategic Use of Life Insurance – “Optimized”</vt:lpstr>
      <vt:lpstr>PowerPoint Presentation</vt:lpstr>
      <vt:lpstr>PowerPoint Presentation</vt:lpstr>
      <vt:lpstr>PowerPoint Presentation</vt:lpstr>
      <vt:lpstr>Thank You! Specialty areas where we can help… 1.  Efficient Insurance Process 2.  Repurposing Insurance 3.  Talent Recognition and Retention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Crone</dc:creator>
  <cp:lastModifiedBy>Tom Crone</cp:lastModifiedBy>
  <cp:revision>91</cp:revision>
  <cp:lastPrinted>2017-06-30T16:57:45Z</cp:lastPrinted>
  <dcterms:created xsi:type="dcterms:W3CDTF">2017-05-16T18:27:34Z</dcterms:created>
  <dcterms:modified xsi:type="dcterms:W3CDTF">2025-10-24T16:39:05Z</dcterms:modified>
</cp:coreProperties>
</file>