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48" r:id="rId1"/>
  </p:sldMasterIdLst>
  <p:notesMasterIdLst>
    <p:notesMasterId r:id="rId30"/>
  </p:notesMasterIdLst>
  <p:handoutMasterIdLst>
    <p:handoutMasterId r:id="rId31"/>
  </p:handoutMasterIdLst>
  <p:sldIdLst>
    <p:sldId id="353" r:id="rId2"/>
    <p:sldId id="428" r:id="rId3"/>
    <p:sldId id="419" r:id="rId4"/>
    <p:sldId id="431" r:id="rId5"/>
    <p:sldId id="432" r:id="rId6"/>
    <p:sldId id="354" r:id="rId7"/>
    <p:sldId id="425" r:id="rId8"/>
    <p:sldId id="348" r:id="rId9"/>
    <p:sldId id="349" r:id="rId10"/>
    <p:sldId id="387" r:id="rId11"/>
    <p:sldId id="388" r:id="rId12"/>
    <p:sldId id="389" r:id="rId13"/>
    <p:sldId id="390" r:id="rId14"/>
    <p:sldId id="391" r:id="rId15"/>
    <p:sldId id="360" r:id="rId16"/>
    <p:sldId id="394" r:id="rId17"/>
    <p:sldId id="433" r:id="rId18"/>
    <p:sldId id="434" r:id="rId19"/>
    <p:sldId id="350" r:id="rId20"/>
    <p:sldId id="383" r:id="rId21"/>
    <p:sldId id="352" r:id="rId22"/>
    <p:sldId id="384" r:id="rId23"/>
    <p:sldId id="346" r:id="rId24"/>
    <p:sldId id="385" r:id="rId25"/>
    <p:sldId id="435" r:id="rId26"/>
    <p:sldId id="355" r:id="rId27"/>
    <p:sldId id="356" r:id="rId28"/>
    <p:sldId id="39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68"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30"/>
    <a:srgbClr val="FFFFFF"/>
    <a:srgbClr val="8EAE24"/>
    <a:srgbClr val="3B9217"/>
    <a:srgbClr val="A4BD2E"/>
    <a:srgbClr val="B9D533"/>
    <a:srgbClr val="45C1A4"/>
    <a:srgbClr val="0E7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529" autoAdjust="0"/>
    <p:restoredTop sz="94737" autoAdjust="0"/>
  </p:normalViewPr>
  <p:slideViewPr>
    <p:cSldViewPr>
      <p:cViewPr varScale="1">
        <p:scale>
          <a:sx n="52" d="100"/>
          <a:sy n="52" d="100"/>
        </p:scale>
        <p:origin x="1356" y="276"/>
      </p:cViewPr>
      <p:guideLst>
        <p:guide orient="horz" pos="768"/>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75" d="100"/>
          <a:sy n="75" d="100"/>
        </p:scale>
        <p:origin x="350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Volumes\GoogleDrive\My%20Drive\Marketing\LTC%20Planning%20in%20a%20Pandemic\Rate%20Compariso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Base LTC Policy</c:v>
          </c:tx>
          <c:spPr>
            <a:solidFill>
              <a:schemeClr val="accent1"/>
            </a:solidFill>
            <a:ln w="19050">
              <a:solidFill>
                <a:schemeClr val="lt1"/>
              </a:solidFill>
            </a:ln>
            <a:effectLst/>
          </c:spPr>
          <c:invertIfNegative val="0"/>
          <c:val>
            <c:numRef>
              <c:f>Sheet2!$B$6:$B$9</c:f>
              <c:numCache>
                <c:formatCode>"$"#,##0</c:formatCode>
                <c:ptCount val="4"/>
                <c:pt idx="0">
                  <c:v>500000</c:v>
                </c:pt>
                <c:pt idx="1">
                  <c:v>500000</c:v>
                </c:pt>
                <c:pt idx="2">
                  <c:v>500000</c:v>
                </c:pt>
                <c:pt idx="3">
                  <c:v>500000</c:v>
                </c:pt>
              </c:numCache>
            </c:numRef>
          </c:val>
          <c:extLst>
            <c:ext xmlns:c16="http://schemas.microsoft.com/office/drawing/2014/chart" uri="{C3380CC4-5D6E-409C-BE32-E72D297353CC}">
              <c16:uniqueId val="{00000000-CD81-CE45-BD20-5A530B57AE98}"/>
            </c:ext>
          </c:extLst>
        </c:ser>
        <c:ser>
          <c:idx val="1"/>
          <c:order val="1"/>
          <c:tx>
            <c:v>Hybrid Policy</c:v>
          </c:tx>
          <c:spPr>
            <a:solidFill>
              <a:srgbClr val="3B9217"/>
            </a:solidFill>
            <a:ln w="19050">
              <a:solidFill>
                <a:schemeClr val="lt1"/>
              </a:solidFill>
            </a:ln>
            <a:effectLst/>
          </c:spPr>
          <c:invertIfNegative val="0"/>
          <c:val>
            <c:numRef>
              <c:f>Sheet2!$E$6:$E$25</c:f>
              <c:numCache>
                <c:formatCode>"$"#,##0</c:formatCode>
                <c:ptCount val="20"/>
                <c:pt idx="0">
                  <c:v>250000</c:v>
                </c:pt>
                <c:pt idx="1">
                  <c:v>250000</c:v>
                </c:pt>
                <c:pt idx="2">
                  <c:v>250000</c:v>
                </c:pt>
                <c:pt idx="3">
                  <c:v>250000</c:v>
                </c:pt>
                <c:pt idx="4">
                  <c:v>250000</c:v>
                </c:pt>
                <c:pt idx="5">
                  <c:v>250000</c:v>
                </c:pt>
                <c:pt idx="6">
                  <c:v>250000</c:v>
                </c:pt>
                <c:pt idx="7">
                  <c:v>250000</c:v>
                </c:pt>
                <c:pt idx="8">
                  <c:v>250000</c:v>
                </c:pt>
                <c:pt idx="9">
                  <c:v>250000</c:v>
                </c:pt>
                <c:pt idx="10">
                  <c:v>250000</c:v>
                </c:pt>
                <c:pt idx="11">
                  <c:v>250000</c:v>
                </c:pt>
                <c:pt idx="12">
                  <c:v>250000</c:v>
                </c:pt>
                <c:pt idx="13">
                  <c:v>250000</c:v>
                </c:pt>
                <c:pt idx="14">
                  <c:v>250000</c:v>
                </c:pt>
                <c:pt idx="15">
                  <c:v>250000</c:v>
                </c:pt>
                <c:pt idx="16">
                  <c:v>250000</c:v>
                </c:pt>
                <c:pt idx="17">
                  <c:v>250000</c:v>
                </c:pt>
                <c:pt idx="18">
                  <c:v>250000</c:v>
                </c:pt>
                <c:pt idx="19">
                  <c:v>250000</c:v>
                </c:pt>
              </c:numCache>
            </c:numRef>
          </c:val>
          <c:extLst>
            <c:ext xmlns:c16="http://schemas.microsoft.com/office/drawing/2014/chart" uri="{C3380CC4-5D6E-409C-BE32-E72D297353CC}">
              <c16:uniqueId val="{00000001-CD81-CE45-BD20-5A530B57AE98}"/>
            </c:ext>
          </c:extLst>
        </c:ser>
        <c:dLbls>
          <c:showLegendKey val="0"/>
          <c:showVal val="0"/>
          <c:showCatName val="0"/>
          <c:showSerName val="0"/>
          <c:showPercent val="0"/>
          <c:showBubbleSize val="0"/>
        </c:dLbls>
        <c:gapWidth val="0"/>
        <c:axId val="1396051583"/>
        <c:axId val="1396065759"/>
      </c:barChart>
      <c:catAx>
        <c:axId val="139605158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1396065759"/>
        <c:crosses val="autoZero"/>
        <c:auto val="1"/>
        <c:lblAlgn val="ctr"/>
        <c:lblOffset val="100"/>
        <c:noMultiLvlLbl val="0"/>
      </c:catAx>
      <c:valAx>
        <c:axId val="1396065759"/>
        <c:scaling>
          <c:orientation val="minMax"/>
        </c:scaling>
        <c:delete val="0"/>
        <c:axPos val="l"/>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baseline="0">
                <a:solidFill>
                  <a:schemeClr val="tx1">
                    <a:lumMod val="65000"/>
                    <a:lumOff val="35000"/>
                  </a:schemeClr>
                </a:solidFill>
                <a:latin typeface="+mn-lt"/>
                <a:ea typeface="+mn-ea"/>
                <a:cs typeface="+mn-cs"/>
              </a:defRPr>
            </a:pPr>
            <a:endParaRPr lang="en-US"/>
          </a:p>
        </c:txPr>
        <c:crossAx val="13960515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rnd"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3"/>
          <p:cNvSpPr>
            <a:spLocks noGrp="1"/>
          </p:cNvSpPr>
          <p:nvPr>
            <p:ph type="ftr" sz="quarter" idx="2"/>
          </p:nvPr>
        </p:nvSpPr>
        <p:spPr>
          <a:xfrm>
            <a:off x="0" y="8909050"/>
            <a:ext cx="7010400" cy="200064"/>
          </a:xfrm>
          <a:prstGeom prst="rect">
            <a:avLst/>
          </a:prstGeom>
        </p:spPr>
        <p:txBody>
          <a:bodyPr vert="horz" lIns="93177" tIns="46589" rIns="93177" bIns="46589" rtlCol="0" anchor="b"/>
          <a:lstStyle>
            <a:lvl1pPr algn="l">
              <a:defRPr sz="1200"/>
            </a:lvl1pPr>
          </a:lstStyle>
          <a:p>
            <a:pPr algn="ctr"/>
            <a:r>
              <a:rPr lang="en-US" sz="900" dirty="0">
                <a:solidFill>
                  <a:schemeClr val="tx1">
                    <a:lumMod val="75000"/>
                    <a:lumOff val="25000"/>
                  </a:schemeClr>
                </a:solidFill>
              </a:rPr>
              <a:t>Main Office:  332 Creekstone Ridge, Woodstock, GA 30188  •  p: 678-642-0291  •  </a:t>
            </a:r>
            <a:r>
              <a:rPr lang="en-US" sz="900" dirty="0" err="1">
                <a:solidFill>
                  <a:schemeClr val="tx1">
                    <a:lumMod val="75000"/>
                    <a:lumOff val="25000"/>
                  </a:schemeClr>
                </a:solidFill>
              </a:rPr>
              <a:t>jim@acruinsurance.com</a:t>
            </a:r>
            <a:r>
              <a:rPr lang="en-US" sz="900" dirty="0">
                <a:solidFill>
                  <a:schemeClr val="tx1">
                    <a:lumMod val="75000"/>
                    <a:lumOff val="25000"/>
                  </a:schemeClr>
                </a:solidFill>
              </a:rPr>
              <a:t> •  </a:t>
            </a:r>
            <a:r>
              <a:rPr lang="en-US" sz="900" dirty="0" err="1">
                <a:solidFill>
                  <a:schemeClr val="tx1">
                    <a:lumMod val="75000"/>
                    <a:lumOff val="25000"/>
                  </a:schemeClr>
                </a:solidFill>
              </a:rPr>
              <a:t>www.acruinsurance.com</a:t>
            </a:r>
            <a:endParaRPr lang="en-US" sz="900" dirty="0">
              <a:solidFill>
                <a:schemeClr val="tx1">
                  <a:lumMod val="75000"/>
                  <a:lumOff val="25000"/>
                </a:schemeClr>
              </a:solidFill>
            </a:endParaRPr>
          </a:p>
        </p:txBody>
      </p:sp>
      <p:cxnSp>
        <p:nvCxnSpPr>
          <p:cNvPr id="8" name="Straight Connector 7"/>
          <p:cNvCxnSpPr/>
          <p:nvPr/>
        </p:nvCxnSpPr>
        <p:spPr>
          <a:xfrm>
            <a:off x="0" y="8821064"/>
            <a:ext cx="7010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EA0BF4E-3F62-5843-A6B2-D1C7F3EA48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34" y="77470"/>
            <a:ext cx="1510658" cy="619760"/>
          </a:xfrm>
          <a:prstGeom prst="rect">
            <a:avLst/>
          </a:prstGeom>
        </p:spPr>
      </p:pic>
    </p:spTree>
    <p:extLst>
      <p:ext uri="{BB962C8B-B14F-4D97-AF65-F5344CB8AC3E}">
        <p14:creationId xmlns:p14="http://schemas.microsoft.com/office/powerpoint/2010/main" val="13921285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A3412A1-3A16-B34A-9CC3-BF60001BFD8B}" type="datetime1">
              <a:rPr lang="en-US" smtClean="0"/>
              <a:t>10/24/2025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C9ED93B-1C98-4EC3-BEFF-9E56D3E8532C}" type="slidenum">
              <a:rPr lang="en-US" smtClean="0"/>
              <a:t>‹#›</a:t>
            </a:fld>
            <a:endParaRPr lang="en-US" dirty="0"/>
          </a:p>
        </p:txBody>
      </p:sp>
    </p:spTree>
    <p:extLst>
      <p:ext uri="{BB962C8B-B14F-4D97-AF65-F5344CB8AC3E}">
        <p14:creationId xmlns:p14="http://schemas.microsoft.com/office/powerpoint/2010/main" val="118308892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ED93B-1C98-4EC3-BEFF-9E56D3E8532C}" type="slidenum">
              <a:rPr lang="en-US" smtClean="0"/>
              <a:t>2</a:t>
            </a:fld>
            <a:endParaRPr lang="en-US" dirty="0"/>
          </a:p>
        </p:txBody>
      </p:sp>
      <p:sp>
        <p:nvSpPr>
          <p:cNvPr id="5" name="Date Placeholder 4"/>
          <p:cNvSpPr>
            <a:spLocks noGrp="1"/>
          </p:cNvSpPr>
          <p:nvPr>
            <p:ph type="dt" idx="11"/>
          </p:nvPr>
        </p:nvSpPr>
        <p:spPr/>
        <p:txBody>
          <a:bodyPr/>
          <a:lstStyle/>
          <a:p>
            <a:fld id="{DEF448F7-C7A7-E949-8B85-B91E3705D1B2}" type="datetime1">
              <a:rPr lang="en-US" smtClean="0"/>
              <a:t>10/24/2025</a:t>
            </a:fld>
            <a:endParaRPr lang="en-US" dirty="0"/>
          </a:p>
        </p:txBody>
      </p:sp>
    </p:spTree>
    <p:extLst>
      <p:ext uri="{BB962C8B-B14F-4D97-AF65-F5344CB8AC3E}">
        <p14:creationId xmlns:p14="http://schemas.microsoft.com/office/powerpoint/2010/main" val="133978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ED93B-1C98-4EC3-BEFF-9E56D3E8532C}" type="slidenum">
              <a:rPr lang="en-US" smtClean="0"/>
              <a:t>3</a:t>
            </a:fld>
            <a:endParaRPr lang="en-US" dirty="0"/>
          </a:p>
        </p:txBody>
      </p:sp>
      <p:sp>
        <p:nvSpPr>
          <p:cNvPr id="5" name="Date Placeholder 4"/>
          <p:cNvSpPr>
            <a:spLocks noGrp="1"/>
          </p:cNvSpPr>
          <p:nvPr>
            <p:ph type="dt" idx="11"/>
          </p:nvPr>
        </p:nvSpPr>
        <p:spPr/>
        <p:txBody>
          <a:bodyPr/>
          <a:lstStyle/>
          <a:p>
            <a:fld id="{B2131C58-4D10-6141-A467-2962A4E0D34A}" type="datetime1">
              <a:rPr lang="en-US" smtClean="0"/>
              <a:t>10/24/2025</a:t>
            </a:fld>
            <a:endParaRPr lang="en-US" dirty="0"/>
          </a:p>
        </p:txBody>
      </p:sp>
    </p:spTree>
    <p:extLst>
      <p:ext uri="{BB962C8B-B14F-4D97-AF65-F5344CB8AC3E}">
        <p14:creationId xmlns:p14="http://schemas.microsoft.com/office/powerpoint/2010/main" val="635458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2A3412A1-3A16-B34A-9CC3-BF60001BFD8B}" type="datetime1">
              <a:rPr lang="en-US" smtClean="0"/>
              <a:t>10/24/2025</a:t>
            </a:fld>
            <a:endParaRPr lang="en-US" dirty="0"/>
          </a:p>
        </p:txBody>
      </p:sp>
      <p:sp>
        <p:nvSpPr>
          <p:cNvPr id="5" name="Slide Number Placeholder 4"/>
          <p:cNvSpPr>
            <a:spLocks noGrp="1"/>
          </p:cNvSpPr>
          <p:nvPr>
            <p:ph type="sldNum" sz="quarter" idx="5"/>
          </p:nvPr>
        </p:nvSpPr>
        <p:spPr/>
        <p:txBody>
          <a:bodyPr/>
          <a:lstStyle/>
          <a:p>
            <a:fld id="{3C9ED93B-1C98-4EC3-BEFF-9E56D3E8532C}" type="slidenum">
              <a:rPr lang="en-US" smtClean="0"/>
              <a:t>9</a:t>
            </a:fld>
            <a:endParaRPr lang="en-US" dirty="0"/>
          </a:p>
        </p:txBody>
      </p:sp>
    </p:spTree>
    <p:extLst>
      <p:ext uri="{BB962C8B-B14F-4D97-AF65-F5344CB8AC3E}">
        <p14:creationId xmlns:p14="http://schemas.microsoft.com/office/powerpoint/2010/main" val="1774442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ED93B-1C98-4EC3-BEFF-9E56D3E8532C}" type="slidenum">
              <a:rPr lang="en-US" smtClean="0"/>
              <a:t>11</a:t>
            </a:fld>
            <a:endParaRPr lang="en-US" dirty="0"/>
          </a:p>
        </p:txBody>
      </p:sp>
    </p:spTree>
    <p:extLst>
      <p:ext uri="{BB962C8B-B14F-4D97-AF65-F5344CB8AC3E}">
        <p14:creationId xmlns:p14="http://schemas.microsoft.com/office/powerpoint/2010/main" val="328089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9ED93B-1C98-4EC3-BEFF-9E56D3E8532C}" type="slidenum">
              <a:rPr lang="en-US" smtClean="0"/>
              <a:t>13</a:t>
            </a:fld>
            <a:endParaRPr lang="en-US" dirty="0"/>
          </a:p>
        </p:txBody>
      </p:sp>
    </p:spTree>
    <p:extLst>
      <p:ext uri="{BB962C8B-B14F-4D97-AF65-F5344CB8AC3E}">
        <p14:creationId xmlns:p14="http://schemas.microsoft.com/office/powerpoint/2010/main" val="2413614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9ED93B-1C98-4EC3-BEFF-9E56D3E8532C}" type="slidenum">
              <a:rPr lang="en-US" smtClean="0"/>
              <a:t>17</a:t>
            </a:fld>
            <a:endParaRPr lang="en-US" dirty="0"/>
          </a:p>
        </p:txBody>
      </p:sp>
    </p:spTree>
    <p:extLst>
      <p:ext uri="{BB962C8B-B14F-4D97-AF65-F5344CB8AC3E}">
        <p14:creationId xmlns:p14="http://schemas.microsoft.com/office/powerpoint/2010/main" val="2486820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492443"/>
          </a:xfrm>
        </p:spPr>
        <p:txBody>
          <a:bodyPr/>
          <a:lstStyle>
            <a:lvl1pPr marL="0" indent="0" algn="ctr">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1919138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006776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4099123"/>
            <a:ext cx="7772400" cy="307777"/>
          </a:xfrm>
        </p:spPr>
        <p:txBody>
          <a:bodyPr anchor="b"/>
          <a:lstStyle>
            <a:lvl1pPr marL="0" indent="0">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39532866"/>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2339102"/>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1"/>
            <a:ext cx="4038600" cy="2339102"/>
          </a:xfrm>
        </p:spPr>
        <p:txBody>
          <a:bodyPr/>
          <a:lstStyle>
            <a:lvl1pPr>
              <a:defRPr sz="2800">
                <a:solidFill>
                  <a:schemeClr val="tx1">
                    <a:lumMod val="65000"/>
                    <a:lumOff val="35000"/>
                  </a:schemeClr>
                </a:solidFill>
              </a:defRPr>
            </a:lvl1pPr>
            <a:lvl2pPr>
              <a:defRPr sz="2400">
                <a:solidFill>
                  <a:schemeClr val="tx1">
                    <a:lumMod val="65000"/>
                    <a:lumOff val="35000"/>
                  </a:schemeClr>
                </a:solidFill>
              </a:defRPr>
            </a:lvl2pPr>
            <a:lvl3pPr>
              <a:defRPr sz="20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323528" y="181142"/>
            <a:ext cx="82296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232887823"/>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2031325"/>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2031325"/>
          </a:xfrm>
        </p:spPr>
        <p:txBody>
          <a:bodyPr/>
          <a:lstStyle>
            <a:lvl1pPr>
              <a:defRPr sz="2400">
                <a:solidFill>
                  <a:schemeClr val="tx1">
                    <a:lumMod val="65000"/>
                    <a:lumOff val="35000"/>
                  </a:schemeClr>
                </a:solidFill>
              </a:defRPr>
            </a:lvl1pPr>
            <a:lvl2pPr>
              <a:defRPr sz="2000">
                <a:solidFill>
                  <a:schemeClr val="tx1">
                    <a:lumMod val="65000"/>
                    <a:lumOff val="35000"/>
                  </a:schemeClr>
                </a:solidFill>
              </a:defRPr>
            </a:lvl2pPr>
            <a:lvl3pPr>
              <a:defRPr sz="1800">
                <a:solidFill>
                  <a:schemeClr val="tx1">
                    <a:lumMod val="65000"/>
                    <a:lumOff val="35000"/>
                  </a:schemeClr>
                </a:solidFill>
              </a:defRPr>
            </a:lvl3pPr>
            <a:lvl4pPr>
              <a:defRPr sz="1600">
                <a:solidFill>
                  <a:schemeClr val="tx1">
                    <a:lumMod val="65000"/>
                    <a:lumOff val="35000"/>
                  </a:schemeClr>
                </a:solidFill>
              </a:defRPr>
            </a:lvl4pPr>
            <a:lvl5pPr>
              <a:defRPr sz="1600">
                <a:solidFill>
                  <a:schemeClr val="tx1">
                    <a:lumMod val="65000"/>
                    <a:lumOff val="35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323528" y="181142"/>
            <a:ext cx="82296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3035160724"/>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323528" y="181142"/>
            <a:ext cx="8229600" cy="477054"/>
          </a:xfrm>
        </p:spPr>
        <p:txBody>
          <a:bodyPr>
            <a:spAutoFit/>
          </a:bodyPr>
          <a:lstStyle>
            <a:lvl1pPr algn="l">
              <a:defRPr sz="3100" b="1" spc="-150">
                <a:solidFill>
                  <a:schemeClr val="tx1">
                    <a:lumMod val="50000"/>
                    <a:lumOff val="5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108746773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426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2683812"/>
          </a:xfrm>
        </p:spPr>
        <p:txBody>
          <a:bodyPr/>
          <a:lstStyle>
            <a:lvl1pPr>
              <a:defRPr sz="3200">
                <a:solidFill>
                  <a:schemeClr val="tx1">
                    <a:lumMod val="65000"/>
                    <a:lumOff val="35000"/>
                  </a:schemeClr>
                </a:solidFill>
              </a:defRPr>
            </a:lvl1pPr>
            <a:lvl2pPr>
              <a:defRPr sz="2800">
                <a:solidFill>
                  <a:schemeClr val="tx1">
                    <a:lumMod val="65000"/>
                    <a:lumOff val="35000"/>
                  </a:schemeClr>
                </a:solidFill>
              </a:defRPr>
            </a:lvl2pPr>
            <a:lvl3pPr>
              <a:defRPr sz="24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44217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4992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215444"/>
          </a:xfrm>
        </p:spPr>
        <p:txBody>
          <a:bodyPr/>
          <a:lstStyle>
            <a:lvl1pPr marL="0" indent="0">
              <a:buNone/>
              <a:defRPr sz="14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6070506"/>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181142"/>
            <a:ext cx="8320283" cy="477054"/>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847265" y="908050"/>
            <a:ext cx="7469152" cy="219136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0392" y="6156862"/>
            <a:ext cx="816617" cy="512498"/>
          </a:xfrm>
          <a:prstGeom prst="rect">
            <a:avLst/>
          </a:prstGeom>
        </p:spPr>
      </p:pic>
    </p:spTree>
    <p:extLst>
      <p:ext uri="{BB962C8B-B14F-4D97-AF65-F5344CB8AC3E}">
        <p14:creationId xmlns:p14="http://schemas.microsoft.com/office/powerpoint/2010/main" val="869427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p:wipe dir="r"/>
  </p:transition>
  <p:hf hdr="0" ftr="0" dt="0"/>
  <p:txStyles>
    <p:titleStyle>
      <a:lvl1pPr algn="l" defTabSz="914400" rtl="0" eaLnBrk="1" latinLnBrk="0" hangingPunct="1">
        <a:spcBef>
          <a:spcPct val="0"/>
        </a:spcBef>
        <a:buNone/>
        <a:defRPr sz="3100" b="1" kern="1200" spc="-15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Box 7"/>
          <p:cNvSpPr txBox="1">
            <a:spLocks noChangeArrowheads="1"/>
          </p:cNvSpPr>
          <p:nvPr/>
        </p:nvSpPr>
        <p:spPr bwMode="auto">
          <a:xfrm>
            <a:off x="457200" y="1143000"/>
            <a:ext cx="8077200" cy="1523494"/>
          </a:xfrm>
          <a:prstGeom prst="rect">
            <a:avLst/>
          </a:prstGeom>
          <a:solidFill>
            <a:srgbClr val="A4BD2E"/>
          </a:solidFill>
          <a:ln w="9525">
            <a:solidFill>
              <a:schemeClr val="accent1"/>
            </a:solidFill>
            <a:miter lim="800000"/>
            <a:headEnd/>
            <a:tailEnd/>
          </a:ln>
        </p:spPr>
        <p:txBody>
          <a:bodyPr wrap="square" lIns="45720" tIns="22860" rIns="45720" bIns="22860">
            <a:spAutoFit/>
          </a:bodyPr>
          <a:lstStyle/>
          <a:p>
            <a:pPr algn="ctr" defTabSz="1088232"/>
            <a:r>
              <a:rPr lang="en-US" sz="4800" b="1" spc="-150" dirty="0">
                <a:solidFill>
                  <a:schemeClr val="bg1"/>
                </a:solidFill>
                <a:effectLst>
                  <a:outerShdw blurRad="38100" dist="38100" dir="2700000" algn="tl">
                    <a:srgbClr val="000000">
                      <a:alpha val="43137"/>
                    </a:srgbClr>
                  </a:outerShdw>
                </a:effectLst>
                <a:latin typeface="+mj-lt"/>
              </a:rPr>
              <a:t>Long Term Care Planning  </a:t>
            </a:r>
          </a:p>
          <a:p>
            <a:pPr algn="ctr" defTabSz="1088232"/>
            <a:r>
              <a:rPr lang="en-US" sz="4800" b="1" spc="-150" dirty="0">
                <a:solidFill>
                  <a:schemeClr val="bg1"/>
                </a:solidFill>
                <a:effectLst>
                  <a:outerShdw blurRad="38100" dist="38100" dir="2700000" algn="tl">
                    <a:srgbClr val="000000">
                      <a:alpha val="43137"/>
                    </a:srgbClr>
                  </a:outerShdw>
                </a:effectLst>
                <a:latin typeface="+mj-lt"/>
              </a:rPr>
              <a:t>Case Studies</a:t>
            </a:r>
          </a:p>
        </p:txBody>
      </p:sp>
      <p:pic>
        <p:nvPicPr>
          <p:cNvPr id="3" name="Picture 2">
            <a:extLst>
              <a:ext uri="{FF2B5EF4-FFF2-40B4-BE49-F238E27FC236}">
                <a16:creationId xmlns:a16="http://schemas.microsoft.com/office/drawing/2014/main" id="{D1806810-10D3-9C4E-87AF-367C1888B1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3352800"/>
            <a:ext cx="2401454" cy="990600"/>
          </a:xfrm>
          <a:prstGeom prst="rect">
            <a:avLst/>
          </a:prstGeom>
        </p:spPr>
      </p:pic>
    </p:spTree>
    <p:extLst>
      <p:ext uri="{BB962C8B-B14F-4D97-AF65-F5344CB8AC3E}">
        <p14:creationId xmlns:p14="http://schemas.microsoft.com/office/powerpoint/2010/main" val="255005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179512" y="181142"/>
            <a:ext cx="5806974"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Long-Term Care: Annuity Maximization</a:t>
            </a:r>
          </a:p>
        </p:txBody>
      </p:sp>
      <p:sp>
        <p:nvSpPr>
          <p:cNvPr id="42" name="Rectangle 41"/>
          <p:cNvSpPr/>
          <p:nvPr/>
        </p:nvSpPr>
        <p:spPr>
          <a:xfrm>
            <a:off x="3635895" y="1374161"/>
            <a:ext cx="4968115" cy="20267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707903" y="1004829"/>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1004829"/>
            <a:ext cx="2880320" cy="369332"/>
          </a:xfrm>
          <a:prstGeom prst="rect">
            <a:avLst/>
          </a:prstGeom>
          <a:noFill/>
        </p:spPr>
        <p:txBody>
          <a:bodyPr wrap="square" rtlCol="0">
            <a:spAutoFit/>
          </a:bodyPr>
          <a:lstStyle/>
          <a:p>
            <a:r>
              <a:rPr lang="en-US" b="1" dirty="0">
                <a:solidFill>
                  <a:schemeClr val="bg1"/>
                </a:solidFill>
              </a:rPr>
              <a:t>David (63) and Patricia (60)</a:t>
            </a:r>
          </a:p>
        </p:txBody>
      </p:sp>
      <p:cxnSp>
        <p:nvCxnSpPr>
          <p:cNvPr id="46" name="Straight Arrow Connector 45"/>
          <p:cNvCxnSpPr/>
          <p:nvPr/>
        </p:nvCxnSpPr>
        <p:spPr>
          <a:xfrm>
            <a:off x="4420806" y="378904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2838420"/>
            <a:ext cx="387455" cy="3110860"/>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5085184"/>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flipH="1">
            <a:off x="757430" y="995693"/>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TextBox 16"/>
          <p:cNvSpPr txBox="1"/>
          <p:nvPr/>
        </p:nvSpPr>
        <p:spPr>
          <a:xfrm>
            <a:off x="4211637" y="1436877"/>
            <a:ext cx="4280936" cy="1815882"/>
          </a:xfrm>
          <a:prstGeom prst="rect">
            <a:avLst/>
          </a:prstGeom>
          <a:noFill/>
        </p:spPr>
        <p:txBody>
          <a:bodyPr wrap="square" rtlCol="0">
            <a:spAutoFit/>
          </a:bodyPr>
          <a:lstStyle/>
          <a:p>
            <a:r>
              <a:rPr lang="en-US" sz="1600" dirty="0">
                <a:solidFill>
                  <a:schemeClr val="bg1"/>
                </a:solidFill>
                <a:latin typeface="+mj-lt"/>
              </a:rPr>
              <a:t>David and Patricia have worked hard to accumulate assets.  Through a policy review, it was pointed out that they did not have the LTC Insurance coverage that they thought they had.  Adjustments to existing annuity and life insurance policies provided better protection for their family and now includes real LTC coverage.</a:t>
            </a:r>
          </a:p>
        </p:txBody>
      </p:sp>
      <p:sp>
        <p:nvSpPr>
          <p:cNvPr id="18" name="Rectangle 17"/>
          <p:cNvSpPr/>
          <p:nvPr/>
        </p:nvSpPr>
        <p:spPr>
          <a:xfrm>
            <a:off x="251520" y="4703298"/>
            <a:ext cx="3798459" cy="1477328"/>
          </a:xfrm>
          <a:prstGeom prst="rect">
            <a:avLst/>
          </a:prstGeom>
        </p:spPr>
        <p:txBody>
          <a:bodyPr wrap="square">
            <a:spAutoFit/>
          </a:bodyPr>
          <a:lstStyle/>
          <a:p>
            <a:r>
              <a:rPr lang="en-US" dirty="0">
                <a:solidFill>
                  <a:schemeClr val="bg2">
                    <a:lumMod val="50000"/>
                  </a:schemeClr>
                </a:solidFill>
                <a:latin typeface="+mn-lt"/>
              </a:rPr>
              <a:t>“I’m really glad we had a review of our existing policies…otherwise we wouldn’t have known that we didn’t have the LTC protection we wanted”   – David</a:t>
            </a:r>
          </a:p>
        </p:txBody>
      </p:sp>
      <p:sp>
        <p:nvSpPr>
          <p:cNvPr id="19" name="TextBox 18"/>
          <p:cNvSpPr txBox="1"/>
          <p:nvPr/>
        </p:nvSpPr>
        <p:spPr>
          <a:xfrm>
            <a:off x="4758570" y="3429000"/>
            <a:ext cx="3796187" cy="2677656"/>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 </a:t>
            </a:r>
          </a:p>
          <a:p>
            <a:pPr marL="115888" indent="-115888">
              <a:buFont typeface="Arial" panose="020B0604020202020204" pitchFamily="34" charset="0"/>
              <a:buChar char="•"/>
            </a:pPr>
            <a:r>
              <a:rPr lang="en-US" sz="1400" dirty="0">
                <a:solidFill>
                  <a:schemeClr val="bg2">
                    <a:lumMod val="50000"/>
                  </a:schemeClr>
                </a:solidFill>
                <a:latin typeface="+mj-lt"/>
              </a:rPr>
              <a:t>Review existing Annuity and Life policies</a:t>
            </a:r>
          </a:p>
          <a:p>
            <a:pPr marL="115888" indent="-115888">
              <a:buFont typeface="Arial" panose="020B0604020202020204" pitchFamily="34" charset="0"/>
              <a:buChar char="•"/>
            </a:pPr>
            <a:r>
              <a:rPr lang="en-US" sz="1400" dirty="0">
                <a:solidFill>
                  <a:schemeClr val="bg2">
                    <a:lumMod val="50000"/>
                  </a:schemeClr>
                </a:solidFill>
                <a:latin typeface="+mj-lt"/>
              </a:rPr>
              <a:t>Recommend changes to existing policies to better suit current and future needs</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Increased total amount of coverage and added true LTC insurance</a:t>
            </a:r>
          </a:p>
          <a:p>
            <a:pPr marL="115888" indent="-115888">
              <a:buFont typeface="Arial" panose="020B0604020202020204" pitchFamily="34" charset="0"/>
              <a:buChar char="•"/>
            </a:pPr>
            <a:r>
              <a:rPr lang="en-US" sz="1400" dirty="0">
                <a:solidFill>
                  <a:schemeClr val="bg2">
                    <a:lumMod val="50000"/>
                  </a:schemeClr>
                </a:solidFill>
              </a:rPr>
              <a:t>Created annuitized cash flow to spread out tax and fund </a:t>
            </a:r>
            <a:r>
              <a:rPr lang="en-US" sz="1400" dirty="0" err="1">
                <a:solidFill>
                  <a:schemeClr val="bg2">
                    <a:lumMod val="50000"/>
                  </a:schemeClr>
                </a:solidFill>
              </a:rPr>
              <a:t>Life+LTC</a:t>
            </a:r>
            <a:r>
              <a:rPr lang="en-US" sz="1400" dirty="0">
                <a:solidFill>
                  <a:schemeClr val="bg2">
                    <a:lumMod val="50000"/>
                  </a:schemeClr>
                </a:solidFill>
              </a:rPr>
              <a:t> Hybrid policies</a:t>
            </a:r>
          </a:p>
          <a:p>
            <a:pPr marL="115888" indent="-115888">
              <a:buFont typeface="Arial" panose="020B0604020202020204" pitchFamily="34" charset="0"/>
              <a:buChar char="•"/>
            </a:pPr>
            <a:r>
              <a:rPr lang="en-US" sz="1400" dirty="0">
                <a:solidFill>
                  <a:schemeClr val="bg2">
                    <a:lumMod val="50000"/>
                  </a:schemeClr>
                </a:solidFill>
              </a:rPr>
              <a:t>Cut “out of pocket” premiums in half</a:t>
            </a:r>
          </a:p>
        </p:txBody>
      </p:sp>
      <p:sp>
        <p:nvSpPr>
          <p:cNvPr id="20" name="Rectangle 19"/>
          <p:cNvSpPr/>
          <p:nvPr/>
        </p:nvSpPr>
        <p:spPr>
          <a:xfrm>
            <a:off x="8604448" y="6368109"/>
            <a:ext cx="301686" cy="369332"/>
          </a:xfrm>
          <a:prstGeom prst="rect">
            <a:avLst/>
          </a:prstGeom>
        </p:spPr>
        <p:txBody>
          <a:bodyPr wrap="none">
            <a:spAutoFit/>
          </a:bodyPr>
          <a:lstStyle/>
          <a:p>
            <a:r>
              <a:rPr lang="en-US" dirty="0"/>
              <a:t>3</a:t>
            </a:r>
          </a:p>
        </p:txBody>
      </p:sp>
    </p:spTree>
    <p:extLst>
      <p:ext uri="{BB962C8B-B14F-4D97-AF65-F5344CB8AC3E}">
        <p14:creationId xmlns:p14="http://schemas.microsoft.com/office/powerpoint/2010/main" val="57530765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5877506"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Long-Term Care:  Annuity Maximization</a:t>
            </a:r>
          </a:p>
        </p:txBody>
      </p:sp>
      <p:grpSp>
        <p:nvGrpSpPr>
          <p:cNvPr id="15" name="Group 14"/>
          <p:cNvGrpSpPr/>
          <p:nvPr/>
        </p:nvGrpSpPr>
        <p:grpSpPr>
          <a:xfrm>
            <a:off x="559218" y="836712"/>
            <a:ext cx="8001001" cy="362218"/>
            <a:chOff x="559218" y="1006310"/>
            <a:chExt cx="8001001" cy="362218"/>
          </a:xfrm>
        </p:grpSpPr>
        <p:sp>
          <p:nvSpPr>
            <p:cNvPr id="17" name="Rectangle 16"/>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David and Patricia</a:t>
              </a:r>
            </a:p>
          </p:txBody>
        </p:sp>
        <p:sp>
          <p:nvSpPr>
            <p:cNvPr id="19" name="Text Box 7"/>
            <p:cNvSpPr txBox="1">
              <a:spLocks noChangeArrowheads="1"/>
            </p:cNvSpPr>
            <p:nvPr/>
          </p:nvSpPr>
          <p:spPr bwMode="auto">
            <a:xfrm>
              <a:off x="611560" y="1041225"/>
              <a:ext cx="380955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Life and Long Term Policy Benefits</a:t>
              </a:r>
            </a:p>
          </p:txBody>
        </p:sp>
      </p:grpSp>
      <p:pic>
        <p:nvPicPr>
          <p:cNvPr id="21" name="Picture 20"/>
          <p:cNvPicPr>
            <a:picLocks noChangeAspect="1"/>
          </p:cNvPicPr>
          <p:nvPr/>
        </p:nvPicPr>
        <p:blipFill>
          <a:blip r:embed="rId2"/>
          <a:stretch>
            <a:fillRect/>
          </a:stretch>
        </p:blipFill>
        <p:spPr>
          <a:xfrm>
            <a:off x="490764" y="1412776"/>
            <a:ext cx="8185692" cy="2256244"/>
          </a:xfrm>
          <a:prstGeom prst="rect">
            <a:avLst/>
          </a:prstGeom>
        </p:spPr>
      </p:pic>
      <p:pic>
        <p:nvPicPr>
          <p:cNvPr id="24" name="Picture 23"/>
          <p:cNvPicPr>
            <a:picLocks noChangeAspect="1"/>
          </p:cNvPicPr>
          <p:nvPr/>
        </p:nvPicPr>
        <p:blipFill>
          <a:blip r:embed="rId3"/>
          <a:stretch>
            <a:fillRect/>
          </a:stretch>
        </p:blipFill>
        <p:spPr>
          <a:xfrm>
            <a:off x="470088" y="3733800"/>
            <a:ext cx="8206368" cy="2302981"/>
          </a:xfrm>
          <a:prstGeom prst="rect">
            <a:avLst/>
          </a:prstGeom>
        </p:spPr>
      </p:pic>
      <p:sp>
        <p:nvSpPr>
          <p:cNvPr id="14" name="Rectangle 13"/>
          <p:cNvSpPr/>
          <p:nvPr/>
        </p:nvSpPr>
        <p:spPr>
          <a:xfrm>
            <a:off x="8604448" y="6368109"/>
            <a:ext cx="301686" cy="369332"/>
          </a:xfrm>
          <a:prstGeom prst="rect">
            <a:avLst/>
          </a:prstGeom>
        </p:spPr>
        <p:txBody>
          <a:bodyPr wrap="none">
            <a:spAutoFit/>
          </a:bodyPr>
          <a:lstStyle/>
          <a:p>
            <a:r>
              <a:rPr lang="en-US" dirty="0"/>
              <a:t>4</a:t>
            </a:r>
          </a:p>
        </p:txBody>
      </p:sp>
    </p:spTree>
    <p:extLst>
      <p:ext uri="{BB962C8B-B14F-4D97-AF65-F5344CB8AC3E}">
        <p14:creationId xmlns:p14="http://schemas.microsoft.com/office/powerpoint/2010/main" val="2952640790"/>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5877506"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Long-Term Care:  Annuity Maximization</a:t>
            </a:r>
          </a:p>
        </p:txBody>
      </p:sp>
      <p:grpSp>
        <p:nvGrpSpPr>
          <p:cNvPr id="15" name="Group 14"/>
          <p:cNvGrpSpPr/>
          <p:nvPr/>
        </p:nvGrpSpPr>
        <p:grpSpPr>
          <a:xfrm>
            <a:off x="559218" y="836712"/>
            <a:ext cx="8001001" cy="362218"/>
            <a:chOff x="559218" y="1006310"/>
            <a:chExt cx="8001001" cy="362218"/>
          </a:xfrm>
        </p:grpSpPr>
        <p:sp>
          <p:nvSpPr>
            <p:cNvPr id="17" name="Rectangle 16"/>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David and Patricia</a:t>
              </a:r>
            </a:p>
          </p:txBody>
        </p:sp>
        <p:sp>
          <p:nvSpPr>
            <p:cNvPr id="19" name="Text Box 7"/>
            <p:cNvSpPr txBox="1">
              <a:spLocks noChangeArrowheads="1"/>
            </p:cNvSpPr>
            <p:nvPr/>
          </p:nvSpPr>
          <p:spPr bwMode="auto">
            <a:xfrm>
              <a:off x="611560" y="1041225"/>
              <a:ext cx="380955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Life and Long Term Policy Benefits</a:t>
              </a:r>
            </a:p>
          </p:txBody>
        </p:sp>
      </p:grpSp>
      <p:pic>
        <p:nvPicPr>
          <p:cNvPr id="11" name="Picture 10"/>
          <p:cNvPicPr>
            <a:picLocks noChangeAspect="1"/>
          </p:cNvPicPr>
          <p:nvPr/>
        </p:nvPicPr>
        <p:blipFill>
          <a:blip r:embed="rId3"/>
          <a:stretch>
            <a:fillRect/>
          </a:stretch>
        </p:blipFill>
        <p:spPr>
          <a:xfrm>
            <a:off x="612950" y="1451274"/>
            <a:ext cx="7991498" cy="5143003"/>
          </a:xfrm>
          <a:prstGeom prst="rect">
            <a:avLst/>
          </a:prstGeom>
        </p:spPr>
      </p:pic>
      <p:sp>
        <p:nvSpPr>
          <p:cNvPr id="12" name="Rectangle 11"/>
          <p:cNvSpPr/>
          <p:nvPr/>
        </p:nvSpPr>
        <p:spPr>
          <a:xfrm>
            <a:off x="8604448" y="6368109"/>
            <a:ext cx="301686" cy="369332"/>
          </a:xfrm>
          <a:prstGeom prst="rect">
            <a:avLst/>
          </a:prstGeom>
        </p:spPr>
        <p:txBody>
          <a:bodyPr wrap="none">
            <a:spAutoFit/>
          </a:bodyPr>
          <a:lstStyle/>
          <a:p>
            <a:r>
              <a:rPr lang="en-US" dirty="0"/>
              <a:t>5</a:t>
            </a:r>
          </a:p>
        </p:txBody>
      </p:sp>
    </p:spTree>
    <p:extLst>
      <p:ext uri="{BB962C8B-B14F-4D97-AF65-F5344CB8AC3E}">
        <p14:creationId xmlns:p14="http://schemas.microsoft.com/office/powerpoint/2010/main" val="3337486392"/>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179512" y="181142"/>
            <a:ext cx="4042773"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Hybrid Annuity + LTC Policy</a:t>
            </a:r>
          </a:p>
        </p:txBody>
      </p:sp>
      <p:sp>
        <p:nvSpPr>
          <p:cNvPr id="42" name="Rectangle 41"/>
          <p:cNvSpPr/>
          <p:nvPr/>
        </p:nvSpPr>
        <p:spPr>
          <a:xfrm>
            <a:off x="3635895" y="1374161"/>
            <a:ext cx="4968115" cy="16379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596028" y="1004829"/>
            <a:ext cx="5007982"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033351" y="1004829"/>
            <a:ext cx="3562985" cy="369332"/>
          </a:xfrm>
          <a:prstGeom prst="rect">
            <a:avLst/>
          </a:prstGeom>
          <a:noFill/>
        </p:spPr>
        <p:txBody>
          <a:bodyPr wrap="square" rtlCol="0">
            <a:spAutoFit/>
          </a:bodyPr>
          <a:lstStyle/>
          <a:p>
            <a:r>
              <a:rPr lang="en-US" b="1" dirty="0">
                <a:solidFill>
                  <a:schemeClr val="bg1"/>
                </a:solidFill>
              </a:rPr>
              <a:t>Richard (72) and Barbara (66)</a:t>
            </a:r>
          </a:p>
        </p:txBody>
      </p:sp>
      <p:cxnSp>
        <p:nvCxnSpPr>
          <p:cNvPr id="46" name="Straight Arrow Connector 45"/>
          <p:cNvCxnSpPr/>
          <p:nvPr/>
        </p:nvCxnSpPr>
        <p:spPr>
          <a:xfrm>
            <a:off x="4420806" y="378904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3012082"/>
            <a:ext cx="387455" cy="2937197"/>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5085184"/>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
            <a:off x="435441" y="1017811"/>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TextBox 20"/>
          <p:cNvSpPr txBox="1"/>
          <p:nvPr/>
        </p:nvSpPr>
        <p:spPr>
          <a:xfrm>
            <a:off x="4033351" y="1412776"/>
            <a:ext cx="4459221" cy="1323439"/>
          </a:xfrm>
          <a:prstGeom prst="rect">
            <a:avLst/>
          </a:prstGeom>
          <a:noFill/>
        </p:spPr>
        <p:txBody>
          <a:bodyPr wrap="square" rtlCol="0">
            <a:spAutoFit/>
          </a:bodyPr>
          <a:lstStyle/>
          <a:p>
            <a:r>
              <a:rPr lang="en-US" sz="1600" dirty="0">
                <a:solidFill>
                  <a:schemeClr val="bg1"/>
                </a:solidFill>
                <a:latin typeface="+mj-lt"/>
              </a:rPr>
              <a:t>Richard and Barbara have each owned variable annuities for many years and have built up significant taxable gains.  They no longer want the market swings and are concerned about the potential impact of Long Term Care.</a:t>
            </a:r>
          </a:p>
        </p:txBody>
      </p:sp>
      <p:sp>
        <p:nvSpPr>
          <p:cNvPr id="24" name="Rectangle 23"/>
          <p:cNvSpPr/>
          <p:nvPr/>
        </p:nvSpPr>
        <p:spPr>
          <a:xfrm>
            <a:off x="617228" y="4702019"/>
            <a:ext cx="3222395" cy="1754326"/>
          </a:xfrm>
          <a:prstGeom prst="rect">
            <a:avLst/>
          </a:prstGeom>
        </p:spPr>
        <p:txBody>
          <a:bodyPr wrap="square">
            <a:spAutoFit/>
          </a:bodyPr>
          <a:lstStyle/>
          <a:p>
            <a:r>
              <a:rPr lang="en-US" dirty="0">
                <a:solidFill>
                  <a:schemeClr val="bg2">
                    <a:lumMod val="50000"/>
                  </a:schemeClr>
                </a:solidFill>
                <a:latin typeface="+mn-lt"/>
              </a:rPr>
              <a:t>“My concern is that the market will negatively impact the earnings we’ve attained.  I’m also concerned that LTC issues will run down our assets” </a:t>
            </a:r>
          </a:p>
          <a:p>
            <a:r>
              <a:rPr lang="en-US" dirty="0">
                <a:solidFill>
                  <a:schemeClr val="bg2">
                    <a:lumMod val="50000"/>
                  </a:schemeClr>
                </a:solidFill>
                <a:latin typeface="+mn-lt"/>
              </a:rPr>
              <a:t>– Richard</a:t>
            </a:r>
          </a:p>
        </p:txBody>
      </p:sp>
      <p:sp>
        <p:nvSpPr>
          <p:cNvPr id="25" name="TextBox 24"/>
          <p:cNvSpPr txBox="1"/>
          <p:nvPr/>
        </p:nvSpPr>
        <p:spPr>
          <a:xfrm>
            <a:off x="4808260" y="3631664"/>
            <a:ext cx="3796187" cy="2677656"/>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 </a:t>
            </a:r>
          </a:p>
          <a:p>
            <a:pPr marL="115888" indent="-115888">
              <a:buFont typeface="Arial" panose="020B0604020202020204" pitchFamily="34" charset="0"/>
              <a:buChar char="•"/>
            </a:pPr>
            <a:r>
              <a:rPr lang="en-US" sz="1400" dirty="0">
                <a:solidFill>
                  <a:schemeClr val="bg2">
                    <a:lumMod val="50000"/>
                  </a:schemeClr>
                </a:solidFill>
                <a:latin typeface="+mj-lt"/>
              </a:rPr>
              <a:t>Review existing annuity policy statements </a:t>
            </a:r>
          </a:p>
          <a:p>
            <a:pPr marL="115888" indent="-115888">
              <a:buFont typeface="Arial" panose="020B0604020202020204" pitchFamily="34" charset="0"/>
              <a:buChar char="•"/>
            </a:pPr>
            <a:r>
              <a:rPr lang="en-US" sz="1400" dirty="0">
                <a:solidFill>
                  <a:schemeClr val="bg2">
                    <a:lumMod val="50000"/>
                  </a:schemeClr>
                </a:solidFill>
                <a:latin typeface="+mj-lt"/>
              </a:rPr>
              <a:t>Split the existing annuities into Hybrid and Indexed Annuities for each</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Protected approximately $500,000 each from potential LTC costs</a:t>
            </a:r>
          </a:p>
          <a:p>
            <a:pPr marL="115888" indent="-115888">
              <a:buFont typeface="Arial" panose="020B0604020202020204" pitchFamily="34" charset="0"/>
              <a:buChar char="•"/>
            </a:pPr>
            <a:r>
              <a:rPr lang="en-US" sz="1400" dirty="0">
                <a:solidFill>
                  <a:schemeClr val="bg2">
                    <a:lumMod val="50000"/>
                  </a:schemeClr>
                </a:solidFill>
              </a:rPr>
              <a:t>Secured better options for growth without risk of loss of principal</a:t>
            </a:r>
          </a:p>
          <a:p>
            <a:endParaRPr lang="en-US" sz="1400" dirty="0">
              <a:solidFill>
                <a:schemeClr val="bg2">
                  <a:lumMod val="50000"/>
                </a:schemeClr>
              </a:solidFill>
            </a:endParaRPr>
          </a:p>
        </p:txBody>
      </p:sp>
      <p:sp>
        <p:nvSpPr>
          <p:cNvPr id="18" name="Rectangle 17"/>
          <p:cNvSpPr/>
          <p:nvPr/>
        </p:nvSpPr>
        <p:spPr>
          <a:xfrm>
            <a:off x="8604448" y="6368109"/>
            <a:ext cx="301686" cy="369332"/>
          </a:xfrm>
          <a:prstGeom prst="rect">
            <a:avLst/>
          </a:prstGeom>
        </p:spPr>
        <p:txBody>
          <a:bodyPr wrap="none">
            <a:spAutoFit/>
          </a:bodyPr>
          <a:lstStyle/>
          <a:p>
            <a:r>
              <a:rPr lang="en-US" dirty="0"/>
              <a:t>6</a:t>
            </a:r>
          </a:p>
        </p:txBody>
      </p:sp>
    </p:spTree>
    <p:extLst>
      <p:ext uri="{BB962C8B-B14F-4D97-AF65-F5344CB8AC3E}">
        <p14:creationId xmlns:p14="http://schemas.microsoft.com/office/powerpoint/2010/main" val="887699966"/>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4042773"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Hybrid Annuity + LTC Policy</a:t>
            </a:r>
          </a:p>
        </p:txBody>
      </p:sp>
      <p:sp>
        <p:nvSpPr>
          <p:cNvPr id="23" name="Text Box 7"/>
          <p:cNvSpPr txBox="1">
            <a:spLocks noChangeArrowheads="1"/>
          </p:cNvSpPr>
          <p:nvPr/>
        </p:nvSpPr>
        <p:spPr bwMode="auto">
          <a:xfrm>
            <a:off x="618425" y="3535923"/>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grpSp>
        <p:nvGrpSpPr>
          <p:cNvPr id="10" name="Group 9"/>
          <p:cNvGrpSpPr/>
          <p:nvPr/>
        </p:nvGrpSpPr>
        <p:grpSpPr>
          <a:xfrm>
            <a:off x="559218" y="836712"/>
            <a:ext cx="8001001" cy="362218"/>
            <a:chOff x="559218" y="1006310"/>
            <a:chExt cx="8001001" cy="362218"/>
          </a:xfrm>
        </p:grpSpPr>
        <p:sp>
          <p:nvSpPr>
            <p:cNvPr id="12" name="Rectangle 11"/>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Richard and Barbara’s Annuity Summary</a:t>
              </a:r>
            </a:p>
          </p:txBody>
        </p:sp>
        <p:sp>
          <p:nvSpPr>
            <p:cNvPr id="16" name="Text Box 7"/>
            <p:cNvSpPr txBox="1">
              <a:spLocks noChangeArrowheads="1"/>
            </p:cNvSpPr>
            <p:nvPr/>
          </p:nvSpPr>
          <p:spPr bwMode="auto">
            <a:xfrm>
              <a:off x="618425" y="1041225"/>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Before</a:t>
              </a:r>
            </a:p>
          </p:txBody>
        </p:sp>
      </p:grpSp>
      <p:pic>
        <p:nvPicPr>
          <p:cNvPr id="20" name="Picture 19"/>
          <p:cNvPicPr>
            <a:picLocks noChangeAspect="1"/>
          </p:cNvPicPr>
          <p:nvPr/>
        </p:nvPicPr>
        <p:blipFill>
          <a:blip r:embed="rId2"/>
          <a:stretch>
            <a:fillRect/>
          </a:stretch>
        </p:blipFill>
        <p:spPr>
          <a:xfrm>
            <a:off x="618425" y="1495196"/>
            <a:ext cx="7941793" cy="1206922"/>
          </a:xfrm>
          <a:prstGeom prst="rect">
            <a:avLst/>
          </a:prstGeom>
        </p:spPr>
      </p:pic>
      <p:grpSp>
        <p:nvGrpSpPr>
          <p:cNvPr id="25" name="Group 24"/>
          <p:cNvGrpSpPr/>
          <p:nvPr/>
        </p:nvGrpSpPr>
        <p:grpSpPr>
          <a:xfrm>
            <a:off x="556174" y="3501008"/>
            <a:ext cx="8001001" cy="362218"/>
            <a:chOff x="559218" y="1006310"/>
            <a:chExt cx="8001001" cy="362218"/>
          </a:xfrm>
        </p:grpSpPr>
        <p:sp>
          <p:nvSpPr>
            <p:cNvPr id="26" name="Rectangle 25"/>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Richard and Barbara’s Annuity Summary</a:t>
              </a:r>
            </a:p>
          </p:txBody>
        </p:sp>
        <p:sp>
          <p:nvSpPr>
            <p:cNvPr id="28" name="Text Box 7"/>
            <p:cNvSpPr txBox="1">
              <a:spLocks noChangeArrowheads="1"/>
            </p:cNvSpPr>
            <p:nvPr/>
          </p:nvSpPr>
          <p:spPr bwMode="auto">
            <a:xfrm>
              <a:off x="618425" y="1041225"/>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grpSp>
      <p:pic>
        <p:nvPicPr>
          <p:cNvPr id="29" name="Picture 28"/>
          <p:cNvPicPr>
            <a:picLocks noChangeAspect="1"/>
          </p:cNvPicPr>
          <p:nvPr/>
        </p:nvPicPr>
        <p:blipFill>
          <a:blip r:embed="rId3"/>
          <a:stretch>
            <a:fillRect/>
          </a:stretch>
        </p:blipFill>
        <p:spPr>
          <a:xfrm>
            <a:off x="624218" y="4252234"/>
            <a:ext cx="7936000" cy="1643584"/>
          </a:xfrm>
          <a:prstGeom prst="rect">
            <a:avLst/>
          </a:prstGeom>
        </p:spPr>
      </p:pic>
      <p:sp>
        <p:nvSpPr>
          <p:cNvPr id="17" name="Rectangle 16"/>
          <p:cNvSpPr/>
          <p:nvPr/>
        </p:nvSpPr>
        <p:spPr>
          <a:xfrm>
            <a:off x="8604448" y="6368109"/>
            <a:ext cx="301686" cy="369332"/>
          </a:xfrm>
          <a:prstGeom prst="rect">
            <a:avLst/>
          </a:prstGeom>
        </p:spPr>
        <p:txBody>
          <a:bodyPr wrap="none">
            <a:spAutoFit/>
          </a:bodyPr>
          <a:lstStyle/>
          <a:p>
            <a:r>
              <a:rPr lang="en-US" dirty="0"/>
              <a:t>7</a:t>
            </a:r>
          </a:p>
        </p:txBody>
      </p:sp>
    </p:spTree>
    <p:extLst>
      <p:ext uri="{BB962C8B-B14F-4D97-AF65-F5344CB8AC3E}">
        <p14:creationId xmlns:p14="http://schemas.microsoft.com/office/powerpoint/2010/main" val="3351039636"/>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2794676"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Personal Coverage</a:t>
            </a:r>
          </a:p>
        </p:txBody>
      </p:sp>
      <p:sp>
        <p:nvSpPr>
          <p:cNvPr id="42" name="Rectangle 41"/>
          <p:cNvSpPr/>
          <p:nvPr/>
        </p:nvSpPr>
        <p:spPr>
          <a:xfrm>
            <a:off x="3596029" y="1435779"/>
            <a:ext cx="4896544" cy="11490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8" y="1594826"/>
            <a:ext cx="4136918" cy="830997"/>
          </a:xfrm>
          <a:prstGeom prst="rect">
            <a:avLst/>
          </a:prstGeom>
          <a:noFill/>
        </p:spPr>
        <p:txBody>
          <a:bodyPr wrap="square" rtlCol="0">
            <a:spAutoFit/>
          </a:bodyPr>
          <a:lstStyle/>
          <a:p>
            <a:r>
              <a:rPr lang="en-US" sz="1600" dirty="0">
                <a:solidFill>
                  <a:schemeClr val="bg1"/>
                </a:solidFill>
                <a:latin typeface="+mj-lt"/>
              </a:rPr>
              <a:t>Caring for Sherri’s mother-in-law has them concerned about their own long-term care needs. </a:t>
            </a:r>
          </a:p>
        </p:txBody>
      </p:sp>
      <p:sp>
        <p:nvSpPr>
          <p:cNvPr id="36" name="TextBox 35"/>
          <p:cNvSpPr txBox="1"/>
          <p:nvPr/>
        </p:nvSpPr>
        <p:spPr>
          <a:xfrm>
            <a:off x="4808260" y="2851584"/>
            <a:ext cx="3796187" cy="2462213"/>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 </a:t>
            </a:r>
          </a:p>
          <a:p>
            <a:pPr marL="115888" indent="-115888">
              <a:buFont typeface="Arial" panose="020B0604020202020204" pitchFamily="34" charset="0"/>
              <a:buChar char="•"/>
            </a:pPr>
            <a:r>
              <a:rPr lang="en-US" sz="1400" dirty="0">
                <a:solidFill>
                  <a:schemeClr val="bg2">
                    <a:lumMod val="50000"/>
                  </a:schemeClr>
                </a:solidFill>
                <a:latin typeface="+mj-lt"/>
              </a:rPr>
              <a:t>Collect ‘in-force’ illustration from existing carrier</a:t>
            </a:r>
          </a:p>
          <a:p>
            <a:pPr marL="115888" indent="-115888">
              <a:buFont typeface="Arial" panose="020B0604020202020204" pitchFamily="34" charset="0"/>
              <a:buChar char="•"/>
            </a:pPr>
            <a:r>
              <a:rPr lang="en-US" sz="1400" dirty="0">
                <a:solidFill>
                  <a:schemeClr val="bg2">
                    <a:lumMod val="50000"/>
                  </a:schemeClr>
                </a:solidFill>
                <a:latin typeface="+mj-lt"/>
              </a:rPr>
              <a:t>Replace old policy with new policy</a:t>
            </a:r>
          </a:p>
          <a:p>
            <a:pPr marL="115888" indent="-115888">
              <a:buFont typeface="Arial" panose="020B0604020202020204" pitchFamily="34" charset="0"/>
              <a:buChar char="•"/>
            </a:pPr>
            <a:r>
              <a:rPr lang="en-US" sz="1400" dirty="0">
                <a:solidFill>
                  <a:schemeClr val="bg2">
                    <a:lumMod val="50000"/>
                  </a:schemeClr>
                </a:solidFill>
                <a:latin typeface="+mj-lt"/>
              </a:rPr>
              <a:t>Purchase new long-term care insurance</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Saved $2,945 or 61% plus 20-year guaranteed extension over old policy.</a:t>
            </a:r>
          </a:p>
          <a:p>
            <a:pPr marL="115888" indent="-115888">
              <a:buFont typeface="Arial" panose="020B0604020202020204" pitchFamily="34" charset="0"/>
              <a:buChar char="•"/>
            </a:pPr>
            <a:r>
              <a:rPr lang="en-US" sz="1400" dirty="0">
                <a:solidFill>
                  <a:schemeClr val="bg2">
                    <a:lumMod val="50000"/>
                  </a:schemeClr>
                </a:solidFill>
              </a:rPr>
              <a:t>Added $288,000 of LTC coverage with life insurance savings.</a:t>
            </a:r>
          </a:p>
        </p:txBody>
      </p:sp>
      <p:sp>
        <p:nvSpPr>
          <p:cNvPr id="23" name="Rectangle 22"/>
          <p:cNvSpPr/>
          <p:nvPr/>
        </p:nvSpPr>
        <p:spPr>
          <a:xfrm>
            <a:off x="3596028" y="1072701"/>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1072701"/>
            <a:ext cx="2880320" cy="369332"/>
          </a:xfrm>
          <a:prstGeom prst="rect">
            <a:avLst/>
          </a:prstGeom>
          <a:noFill/>
        </p:spPr>
        <p:txBody>
          <a:bodyPr wrap="square" rtlCol="0">
            <a:spAutoFit/>
          </a:bodyPr>
          <a:lstStyle/>
          <a:p>
            <a:r>
              <a:rPr lang="en-US" b="1" dirty="0">
                <a:solidFill>
                  <a:schemeClr val="bg1"/>
                </a:solidFill>
              </a:rPr>
              <a:t>Greg (62) and Sherri (61)</a:t>
            </a:r>
          </a:p>
        </p:txBody>
      </p:sp>
      <p:sp>
        <p:nvSpPr>
          <p:cNvPr id="31" name="Rectangle 30"/>
          <p:cNvSpPr/>
          <p:nvPr/>
        </p:nvSpPr>
        <p:spPr>
          <a:xfrm>
            <a:off x="1004683" y="4703298"/>
            <a:ext cx="3222395" cy="923330"/>
          </a:xfrm>
          <a:prstGeom prst="rect">
            <a:avLst/>
          </a:prstGeom>
        </p:spPr>
        <p:txBody>
          <a:bodyPr wrap="square">
            <a:spAutoFit/>
          </a:bodyPr>
          <a:lstStyle/>
          <a:p>
            <a:r>
              <a:rPr lang="en-US" dirty="0">
                <a:solidFill>
                  <a:schemeClr val="bg2">
                    <a:lumMod val="50000"/>
                  </a:schemeClr>
                </a:solidFill>
                <a:latin typeface="+mn-lt"/>
              </a:rPr>
              <a:t>“I don’t want my kids to have to go through what I am with my mother-in-law.” – Greg</a:t>
            </a:r>
          </a:p>
        </p:txBody>
      </p:sp>
      <p:cxnSp>
        <p:nvCxnSpPr>
          <p:cNvPr id="46" name="Straight Arrow Connector 45"/>
          <p:cNvCxnSpPr/>
          <p:nvPr/>
        </p:nvCxnSpPr>
        <p:spPr>
          <a:xfrm>
            <a:off x="4420806" y="3016917"/>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2578616"/>
            <a:ext cx="387455" cy="3246613"/>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293096"/>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2601" r="2601"/>
          <a:stretch/>
        </p:blipFill>
        <p:spPr>
          <a:xfrm rot="-240000">
            <a:off x="741179" y="1032771"/>
            <a:ext cx="3271546" cy="3271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8604448" y="6368109"/>
            <a:ext cx="301686" cy="369332"/>
          </a:xfrm>
          <a:prstGeom prst="rect">
            <a:avLst/>
          </a:prstGeom>
        </p:spPr>
        <p:txBody>
          <a:bodyPr wrap="none">
            <a:spAutoFit/>
          </a:bodyPr>
          <a:lstStyle/>
          <a:p>
            <a:r>
              <a:rPr lang="en-US" dirty="0"/>
              <a:t>8</a:t>
            </a:r>
          </a:p>
        </p:txBody>
      </p:sp>
    </p:spTree>
    <p:extLst>
      <p:ext uri="{BB962C8B-B14F-4D97-AF65-F5344CB8AC3E}">
        <p14:creationId xmlns:p14="http://schemas.microsoft.com/office/powerpoint/2010/main" val="712164735"/>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7"/>
          <p:cNvSpPr txBox="1">
            <a:spLocks noChangeArrowheads="1"/>
          </p:cNvSpPr>
          <p:nvPr/>
        </p:nvSpPr>
        <p:spPr bwMode="auto">
          <a:xfrm>
            <a:off x="323528" y="181142"/>
            <a:ext cx="2794676"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Personal Coverage</a:t>
            </a:r>
          </a:p>
        </p:txBody>
      </p:sp>
      <p:grpSp>
        <p:nvGrpSpPr>
          <p:cNvPr id="15" name="Group 14"/>
          <p:cNvGrpSpPr/>
          <p:nvPr/>
        </p:nvGrpSpPr>
        <p:grpSpPr>
          <a:xfrm>
            <a:off x="395536" y="836712"/>
            <a:ext cx="8164683" cy="362218"/>
            <a:chOff x="559218" y="1006310"/>
            <a:chExt cx="8001001" cy="362218"/>
          </a:xfrm>
        </p:grpSpPr>
        <p:sp>
          <p:nvSpPr>
            <p:cNvPr id="17" name="Rectangle 16"/>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0E7FB7"/>
                </a:solidFill>
                <a:effectLst>
                  <a:outerShdw blurRad="38100" dist="25400" dir="5400000" algn="ctr" rotWithShape="0">
                    <a:srgbClr val="6E747A">
                      <a:alpha val="43000"/>
                    </a:srgbClr>
                  </a:outerShdw>
                </a:effectLst>
              </a:endParaRPr>
            </a:p>
          </p:txBody>
        </p:sp>
        <p:sp>
          <p:nvSpPr>
            <p:cNvPr id="18"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Greg and Sherri Insurance Policy Summary</a:t>
              </a:r>
            </a:p>
          </p:txBody>
        </p:sp>
        <p:sp>
          <p:nvSpPr>
            <p:cNvPr id="19" name="Text Box 7"/>
            <p:cNvSpPr txBox="1">
              <a:spLocks noChangeArrowheads="1"/>
            </p:cNvSpPr>
            <p:nvPr/>
          </p:nvSpPr>
          <p:spPr bwMode="auto">
            <a:xfrm>
              <a:off x="618425" y="1041225"/>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Before</a:t>
              </a:r>
            </a:p>
          </p:txBody>
        </p:sp>
      </p:grpSp>
      <p:grpSp>
        <p:nvGrpSpPr>
          <p:cNvPr id="25" name="Group 24"/>
          <p:cNvGrpSpPr/>
          <p:nvPr/>
        </p:nvGrpSpPr>
        <p:grpSpPr>
          <a:xfrm>
            <a:off x="395536" y="3817764"/>
            <a:ext cx="8164683" cy="362218"/>
            <a:chOff x="559218" y="1006310"/>
            <a:chExt cx="8001001" cy="362218"/>
          </a:xfrm>
        </p:grpSpPr>
        <p:sp>
          <p:nvSpPr>
            <p:cNvPr id="26" name="Rectangle 25"/>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Greg and Sherri Insurance Policy Summary</a:t>
              </a:r>
            </a:p>
          </p:txBody>
        </p:sp>
        <p:sp>
          <p:nvSpPr>
            <p:cNvPr id="28" name="Text Box 7"/>
            <p:cNvSpPr txBox="1">
              <a:spLocks noChangeArrowheads="1"/>
            </p:cNvSpPr>
            <p:nvPr/>
          </p:nvSpPr>
          <p:spPr bwMode="auto">
            <a:xfrm>
              <a:off x="618425" y="1041225"/>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grpSp>
      <p:pic>
        <p:nvPicPr>
          <p:cNvPr id="6" name="Picture 5"/>
          <p:cNvPicPr>
            <a:picLocks noChangeAspect="1"/>
          </p:cNvPicPr>
          <p:nvPr/>
        </p:nvPicPr>
        <p:blipFill>
          <a:blip r:embed="rId3"/>
          <a:stretch>
            <a:fillRect/>
          </a:stretch>
        </p:blipFill>
        <p:spPr>
          <a:xfrm>
            <a:off x="428777" y="4426023"/>
            <a:ext cx="8131442" cy="2217182"/>
          </a:xfrm>
          <a:prstGeom prst="rect">
            <a:avLst/>
          </a:prstGeom>
        </p:spPr>
      </p:pic>
      <p:pic>
        <p:nvPicPr>
          <p:cNvPr id="8" name="Picture 7"/>
          <p:cNvPicPr>
            <a:picLocks noChangeAspect="1"/>
          </p:cNvPicPr>
          <p:nvPr/>
        </p:nvPicPr>
        <p:blipFill>
          <a:blip r:embed="rId4"/>
          <a:stretch>
            <a:fillRect/>
          </a:stretch>
        </p:blipFill>
        <p:spPr>
          <a:xfrm>
            <a:off x="372321" y="1410056"/>
            <a:ext cx="8187897" cy="2087116"/>
          </a:xfrm>
          <a:prstGeom prst="rect">
            <a:avLst/>
          </a:prstGeom>
        </p:spPr>
      </p:pic>
      <p:sp>
        <p:nvSpPr>
          <p:cNvPr id="20" name="Rectangle 19"/>
          <p:cNvSpPr/>
          <p:nvPr/>
        </p:nvSpPr>
        <p:spPr>
          <a:xfrm>
            <a:off x="8604448" y="6368109"/>
            <a:ext cx="301686" cy="369332"/>
          </a:xfrm>
          <a:prstGeom prst="rect">
            <a:avLst/>
          </a:prstGeom>
        </p:spPr>
        <p:txBody>
          <a:bodyPr wrap="none">
            <a:spAutoFit/>
          </a:bodyPr>
          <a:lstStyle/>
          <a:p>
            <a:r>
              <a:rPr lang="en-US" dirty="0"/>
              <a:t>9</a:t>
            </a:r>
          </a:p>
        </p:txBody>
      </p:sp>
    </p:spTree>
    <p:extLst>
      <p:ext uri="{BB962C8B-B14F-4D97-AF65-F5344CB8AC3E}">
        <p14:creationId xmlns:p14="http://schemas.microsoft.com/office/powerpoint/2010/main" val="2820235850"/>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7074950"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Long-Term Care: Single Premium Hybrid Policy </a:t>
            </a:r>
          </a:p>
        </p:txBody>
      </p:sp>
      <p:sp>
        <p:nvSpPr>
          <p:cNvPr id="42" name="Rectangle 41"/>
          <p:cNvSpPr/>
          <p:nvPr/>
        </p:nvSpPr>
        <p:spPr>
          <a:xfrm>
            <a:off x="3596029" y="1350060"/>
            <a:ext cx="4896544" cy="12348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7" y="1412776"/>
            <a:ext cx="4280935" cy="1077218"/>
          </a:xfrm>
          <a:prstGeom prst="rect">
            <a:avLst/>
          </a:prstGeom>
          <a:noFill/>
        </p:spPr>
        <p:txBody>
          <a:bodyPr wrap="square" rtlCol="0">
            <a:spAutoFit/>
          </a:bodyPr>
          <a:lstStyle/>
          <a:p>
            <a:r>
              <a:rPr lang="en-US" sz="1600" dirty="0">
                <a:solidFill>
                  <a:schemeClr val="bg1"/>
                </a:solidFill>
                <a:latin typeface="+mj-lt"/>
              </a:rPr>
              <a:t>Jerry has life insurance but does not have anything in place in the event an injury or illness requires long-term care.  He wants to protect his family and be sure he is not a financial burden.</a:t>
            </a:r>
          </a:p>
        </p:txBody>
      </p:sp>
      <p:sp>
        <p:nvSpPr>
          <p:cNvPr id="36" name="TextBox 35"/>
          <p:cNvSpPr txBox="1"/>
          <p:nvPr/>
        </p:nvSpPr>
        <p:spPr>
          <a:xfrm>
            <a:off x="4808260" y="2851584"/>
            <a:ext cx="3796187" cy="2462213"/>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 </a:t>
            </a:r>
          </a:p>
          <a:p>
            <a:pPr marL="115888" indent="-115888">
              <a:buFont typeface="Arial" panose="020B0604020202020204" pitchFamily="34" charset="0"/>
              <a:buChar char="•"/>
            </a:pPr>
            <a:r>
              <a:rPr lang="en-US" sz="1400" dirty="0">
                <a:solidFill>
                  <a:schemeClr val="bg2">
                    <a:lumMod val="50000"/>
                  </a:schemeClr>
                </a:solidFill>
                <a:latin typeface="+mj-lt"/>
              </a:rPr>
              <a:t>Review existing life policy statements </a:t>
            </a:r>
          </a:p>
          <a:p>
            <a:pPr marL="115888" indent="-115888">
              <a:buFont typeface="Arial" panose="020B0604020202020204" pitchFamily="34" charset="0"/>
              <a:buChar char="•"/>
            </a:pPr>
            <a:r>
              <a:rPr lang="en-US" sz="1400" dirty="0">
                <a:solidFill>
                  <a:schemeClr val="bg2">
                    <a:lumMod val="50000"/>
                  </a:schemeClr>
                </a:solidFill>
                <a:latin typeface="+mj-lt"/>
              </a:rPr>
              <a:t>Replace old life policies with new Hybrid policy</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Protected approximately $235,000 of his investment portfolio from LTC costs</a:t>
            </a:r>
          </a:p>
          <a:p>
            <a:pPr marL="115888" indent="-115888">
              <a:buFont typeface="Arial" panose="020B0604020202020204" pitchFamily="34" charset="0"/>
              <a:buChar char="•"/>
            </a:pPr>
            <a:r>
              <a:rPr lang="en-US" sz="1400" dirty="0">
                <a:solidFill>
                  <a:schemeClr val="bg2">
                    <a:lumMod val="50000"/>
                  </a:schemeClr>
                </a:solidFill>
              </a:rPr>
              <a:t>Life insurance benefit will be paid to a beneficiary if he never needs LTC services</a:t>
            </a:r>
          </a:p>
          <a:p>
            <a:pPr marL="115888" indent="-115888">
              <a:buFont typeface="Arial" panose="020B0604020202020204" pitchFamily="34" charset="0"/>
              <a:buChar char="•"/>
            </a:pPr>
            <a:r>
              <a:rPr lang="en-US" sz="1400" dirty="0">
                <a:solidFill>
                  <a:schemeClr val="bg2">
                    <a:lumMod val="50000"/>
                  </a:schemeClr>
                </a:solidFill>
              </a:rPr>
              <a:t>$74,606 liquidity is retained if ever needed</a:t>
            </a:r>
          </a:p>
        </p:txBody>
      </p:sp>
      <p:sp>
        <p:nvSpPr>
          <p:cNvPr id="23" name="Rectangle 22"/>
          <p:cNvSpPr/>
          <p:nvPr/>
        </p:nvSpPr>
        <p:spPr>
          <a:xfrm>
            <a:off x="3596028" y="980728"/>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980728"/>
            <a:ext cx="2880320" cy="369332"/>
          </a:xfrm>
          <a:prstGeom prst="rect">
            <a:avLst/>
          </a:prstGeom>
          <a:noFill/>
        </p:spPr>
        <p:txBody>
          <a:bodyPr wrap="square" rtlCol="0">
            <a:spAutoFit/>
          </a:bodyPr>
          <a:lstStyle/>
          <a:p>
            <a:r>
              <a:rPr lang="en-US" b="1" dirty="0">
                <a:solidFill>
                  <a:schemeClr val="bg1"/>
                </a:solidFill>
              </a:rPr>
              <a:t>Jerry (71)</a:t>
            </a:r>
          </a:p>
        </p:txBody>
      </p:sp>
      <p:sp>
        <p:nvSpPr>
          <p:cNvPr id="31" name="Rectangle 30"/>
          <p:cNvSpPr/>
          <p:nvPr/>
        </p:nvSpPr>
        <p:spPr>
          <a:xfrm>
            <a:off x="918776" y="5265672"/>
            <a:ext cx="3222395" cy="923330"/>
          </a:xfrm>
          <a:prstGeom prst="rect">
            <a:avLst/>
          </a:prstGeom>
        </p:spPr>
        <p:txBody>
          <a:bodyPr wrap="square">
            <a:spAutoFit/>
          </a:bodyPr>
          <a:lstStyle/>
          <a:p>
            <a:r>
              <a:rPr lang="en-US" dirty="0">
                <a:solidFill>
                  <a:schemeClr val="bg2">
                    <a:lumMod val="50000"/>
                  </a:schemeClr>
                </a:solidFill>
                <a:latin typeface="+mn-lt"/>
              </a:rPr>
              <a:t>“I need to be thinking of how to protect my family if I need long-</a:t>
            </a:r>
            <a:r>
              <a:rPr lang="en-US" dirty="0">
                <a:solidFill>
                  <a:schemeClr val="bg2">
                    <a:lumMod val="50000"/>
                  </a:schemeClr>
                </a:solidFill>
              </a:rPr>
              <a:t>t</a:t>
            </a:r>
            <a:r>
              <a:rPr lang="en-US" dirty="0">
                <a:solidFill>
                  <a:schemeClr val="bg2">
                    <a:lumMod val="50000"/>
                  </a:schemeClr>
                </a:solidFill>
                <a:latin typeface="+mn-lt"/>
              </a:rPr>
              <a:t>erm </a:t>
            </a:r>
            <a:r>
              <a:rPr lang="en-US" dirty="0">
                <a:solidFill>
                  <a:schemeClr val="bg2">
                    <a:lumMod val="50000"/>
                  </a:schemeClr>
                </a:solidFill>
              </a:rPr>
              <a:t>c</a:t>
            </a:r>
            <a:r>
              <a:rPr lang="en-US" dirty="0">
                <a:solidFill>
                  <a:schemeClr val="bg2">
                    <a:lumMod val="50000"/>
                  </a:schemeClr>
                </a:solidFill>
                <a:latin typeface="+mn-lt"/>
              </a:rPr>
              <a:t>are services.” – Jerry</a:t>
            </a:r>
          </a:p>
        </p:txBody>
      </p:sp>
      <p:cxnSp>
        <p:nvCxnSpPr>
          <p:cNvPr id="46" name="Straight Arrow Connector 45"/>
          <p:cNvCxnSpPr/>
          <p:nvPr/>
        </p:nvCxnSpPr>
        <p:spPr>
          <a:xfrm>
            <a:off x="4420806" y="3016917"/>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3016916"/>
            <a:ext cx="387455" cy="2808312"/>
            <a:chOff x="4565983" y="2266342"/>
            <a:chExt cx="387455" cy="2530810"/>
          </a:xfrm>
        </p:grpSpPr>
        <p:cxnSp>
          <p:nvCxnSpPr>
            <p:cNvPr id="48" name="Straight Connector 47"/>
            <p:cNvCxnSpPr/>
            <p:nvPr/>
          </p:nvCxnSpPr>
          <p:spPr>
            <a:xfrm flipV="1">
              <a:off x="4953438" y="2266342"/>
              <a:ext cx="0" cy="253081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077072"/>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
            <a:off x="260856" y="1099467"/>
            <a:ext cx="3527591" cy="3527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Rectangle 18"/>
          <p:cNvSpPr/>
          <p:nvPr/>
        </p:nvSpPr>
        <p:spPr>
          <a:xfrm>
            <a:off x="8604448" y="6368109"/>
            <a:ext cx="418704" cy="369332"/>
          </a:xfrm>
          <a:prstGeom prst="rect">
            <a:avLst/>
          </a:prstGeom>
        </p:spPr>
        <p:txBody>
          <a:bodyPr wrap="none">
            <a:spAutoFit/>
          </a:bodyPr>
          <a:lstStyle/>
          <a:p>
            <a:r>
              <a:rPr lang="en-US" dirty="0"/>
              <a:t>14</a:t>
            </a:r>
          </a:p>
        </p:txBody>
      </p:sp>
    </p:spTree>
    <p:extLst>
      <p:ext uri="{BB962C8B-B14F-4D97-AF65-F5344CB8AC3E}">
        <p14:creationId xmlns:p14="http://schemas.microsoft.com/office/powerpoint/2010/main" val="2990568434"/>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6914650"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Long-Term Care: Single Premium Hybrid Policy </a:t>
            </a:r>
          </a:p>
        </p:txBody>
      </p:sp>
      <p:grpSp>
        <p:nvGrpSpPr>
          <p:cNvPr id="4" name="Group 3"/>
          <p:cNvGrpSpPr/>
          <p:nvPr/>
        </p:nvGrpSpPr>
        <p:grpSpPr>
          <a:xfrm>
            <a:off x="559218" y="836712"/>
            <a:ext cx="8001001" cy="362218"/>
            <a:chOff x="559218" y="1006310"/>
            <a:chExt cx="8001001" cy="362218"/>
          </a:xfrm>
        </p:grpSpPr>
        <p:sp>
          <p:nvSpPr>
            <p:cNvPr id="3" name="Rectangle 2"/>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Jerry’s Insurance Policy Summary</a:t>
              </a:r>
            </a:p>
          </p:txBody>
        </p:sp>
        <p:sp>
          <p:nvSpPr>
            <p:cNvPr id="25" name="Text Box 7"/>
            <p:cNvSpPr txBox="1">
              <a:spLocks noChangeArrowheads="1"/>
            </p:cNvSpPr>
            <p:nvPr/>
          </p:nvSpPr>
          <p:spPr bwMode="auto">
            <a:xfrm>
              <a:off x="618425" y="1041225"/>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Before</a:t>
              </a:r>
            </a:p>
          </p:txBody>
        </p:sp>
      </p:grpSp>
      <p:sp>
        <p:nvSpPr>
          <p:cNvPr id="20" name="Rectangle 19"/>
          <p:cNvSpPr/>
          <p:nvPr/>
        </p:nvSpPr>
        <p:spPr>
          <a:xfrm>
            <a:off x="559218" y="3501008"/>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Box 7"/>
          <p:cNvSpPr txBox="1">
            <a:spLocks noChangeArrowheads="1"/>
          </p:cNvSpPr>
          <p:nvPr/>
        </p:nvSpPr>
        <p:spPr bwMode="auto">
          <a:xfrm>
            <a:off x="2771801" y="3535923"/>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Jerry’s Insurance Policy Summary</a:t>
            </a:r>
          </a:p>
        </p:txBody>
      </p:sp>
      <p:sp>
        <p:nvSpPr>
          <p:cNvPr id="23" name="Text Box 7"/>
          <p:cNvSpPr txBox="1">
            <a:spLocks noChangeArrowheads="1"/>
          </p:cNvSpPr>
          <p:nvPr/>
        </p:nvSpPr>
        <p:spPr bwMode="auto">
          <a:xfrm>
            <a:off x="618425" y="3535923"/>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graphicFrame>
        <p:nvGraphicFramePr>
          <p:cNvPr id="14" name="Table 13"/>
          <p:cNvGraphicFramePr>
            <a:graphicFrameLocks noGrp="1"/>
          </p:cNvGraphicFramePr>
          <p:nvPr/>
        </p:nvGraphicFramePr>
        <p:xfrm>
          <a:off x="559223" y="1268760"/>
          <a:ext cx="7973216" cy="1579840"/>
        </p:xfrm>
        <a:graphic>
          <a:graphicData uri="http://schemas.openxmlformats.org/drawingml/2006/table">
            <a:tbl>
              <a:tblPr firstRow="1" bandRow="1">
                <a:tableStyleId>{3B4B98B0-60AC-42C2-AFA5-B58CD77FA1E5}</a:tableStyleId>
              </a:tblPr>
              <a:tblGrid>
                <a:gridCol w="996652">
                  <a:extLst>
                    <a:ext uri="{9D8B030D-6E8A-4147-A177-3AD203B41FA5}">
                      <a16:colId xmlns:a16="http://schemas.microsoft.com/office/drawing/2014/main" val="20000"/>
                    </a:ext>
                  </a:extLst>
                </a:gridCol>
                <a:gridCol w="855885">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523627">
                  <a:extLst>
                    <a:ext uri="{9D8B030D-6E8A-4147-A177-3AD203B41FA5}">
                      <a16:colId xmlns:a16="http://schemas.microsoft.com/office/drawing/2014/main" val="20006"/>
                    </a:ext>
                  </a:extLst>
                </a:gridCol>
                <a:gridCol w="996652">
                  <a:extLst>
                    <a:ext uri="{9D8B030D-6E8A-4147-A177-3AD203B41FA5}">
                      <a16:colId xmlns:a16="http://schemas.microsoft.com/office/drawing/2014/main" val="20007"/>
                    </a:ext>
                  </a:extLst>
                </a:gridCol>
              </a:tblGrid>
              <a:tr h="374968">
                <a:tc>
                  <a:txBody>
                    <a:bodyPr/>
                    <a:lstStyle/>
                    <a:p>
                      <a:pPr algn="ctr"/>
                      <a:r>
                        <a:rPr lang="en-US" sz="1000" dirty="0"/>
                        <a:t>Ownership</a:t>
                      </a:r>
                      <a:endParaRPr lang="en-US" sz="1000" b="1" dirty="0">
                        <a:solidFill>
                          <a:srgbClr val="000000"/>
                        </a:solidFill>
                      </a:endParaRPr>
                    </a:p>
                  </a:txBody>
                  <a:tcPr/>
                </a:tc>
                <a:tc>
                  <a:txBody>
                    <a:bodyPr/>
                    <a:lstStyle/>
                    <a:p>
                      <a:pPr algn="ctr"/>
                      <a:r>
                        <a:rPr lang="en-US" sz="1000" dirty="0"/>
                        <a:t>Policy Type</a:t>
                      </a:r>
                      <a:endParaRPr lang="en-US" sz="1000" b="1" dirty="0">
                        <a:solidFill>
                          <a:srgbClr val="000000"/>
                        </a:solidFill>
                      </a:endParaRPr>
                    </a:p>
                  </a:txBody>
                  <a:tcPr/>
                </a:tc>
                <a:tc>
                  <a:txBody>
                    <a:bodyPr/>
                    <a:lstStyle/>
                    <a:p>
                      <a:pPr algn="ctr"/>
                      <a:r>
                        <a:rPr lang="en-US" sz="1000" dirty="0"/>
                        <a:t>Insurance Company</a:t>
                      </a:r>
                      <a:endParaRPr lang="en-US" sz="1000" b="1" dirty="0">
                        <a:solidFill>
                          <a:srgbClr val="000000"/>
                        </a:solidFill>
                      </a:endParaRPr>
                    </a:p>
                  </a:txBody>
                  <a:tcPr/>
                </a:tc>
                <a:tc>
                  <a:txBody>
                    <a:bodyPr/>
                    <a:lstStyle/>
                    <a:p>
                      <a:pPr algn="ctr"/>
                      <a:r>
                        <a:rPr lang="en-US" sz="1000" dirty="0"/>
                        <a:t>Issue Date</a:t>
                      </a:r>
                      <a:endParaRPr lang="en-US" sz="1000" b="1" dirty="0">
                        <a:solidFill>
                          <a:srgbClr val="000000"/>
                        </a:solidFill>
                      </a:endParaRPr>
                    </a:p>
                  </a:txBody>
                  <a:tcPr/>
                </a:tc>
                <a:tc>
                  <a:txBody>
                    <a:bodyPr/>
                    <a:lstStyle/>
                    <a:p>
                      <a:pPr algn="ctr"/>
                      <a:r>
                        <a:rPr lang="en-US" sz="1000" dirty="0"/>
                        <a:t>Annual Premium</a:t>
                      </a:r>
                      <a:endParaRPr lang="en-US" sz="1000" b="1" dirty="0">
                        <a:solidFill>
                          <a:srgbClr val="000000"/>
                        </a:solidFill>
                      </a:endParaRPr>
                    </a:p>
                  </a:txBody>
                  <a:tcPr/>
                </a:tc>
                <a:tc>
                  <a:txBody>
                    <a:bodyPr/>
                    <a:lstStyle/>
                    <a:p>
                      <a:pPr algn="ctr"/>
                      <a:r>
                        <a:rPr lang="en-US" sz="1000" dirty="0"/>
                        <a:t>Net Cash Value</a:t>
                      </a:r>
                      <a:endParaRPr lang="en-US" sz="1000" b="1" dirty="0">
                        <a:solidFill>
                          <a:srgbClr val="000000"/>
                        </a:solidFill>
                      </a:endParaRPr>
                    </a:p>
                  </a:txBody>
                  <a:tcPr/>
                </a:tc>
                <a:tc>
                  <a:txBody>
                    <a:bodyPr/>
                    <a:lstStyle/>
                    <a:p>
                      <a:pPr algn="ctr"/>
                      <a:r>
                        <a:rPr lang="en-US" sz="1000" dirty="0"/>
                        <a:t>Guaranteed</a:t>
                      </a:r>
                      <a:r>
                        <a:rPr lang="en-US" sz="1000" baseline="0" dirty="0"/>
                        <a:t> to </a:t>
                      </a:r>
                      <a:endParaRPr lang="en-US" sz="1000" b="1" dirty="0">
                        <a:solidFill>
                          <a:srgbClr val="000000"/>
                        </a:solidFill>
                      </a:endParaRPr>
                    </a:p>
                  </a:txBody>
                  <a:tcPr/>
                </a:tc>
                <a:tc>
                  <a:txBody>
                    <a:bodyPr/>
                    <a:lstStyle/>
                    <a:p>
                      <a:pPr algn="ctr"/>
                      <a:r>
                        <a:rPr lang="en-US" sz="1000" dirty="0"/>
                        <a:t>Total Benefits</a:t>
                      </a:r>
                      <a:endParaRPr lang="en-US" sz="1000" b="1" dirty="0">
                        <a:solidFill>
                          <a:srgbClr val="000000"/>
                        </a:solidFill>
                      </a:endParaRPr>
                    </a:p>
                  </a:txBody>
                  <a:tcPr/>
                </a:tc>
                <a:extLst>
                  <a:ext uri="{0D108BD9-81ED-4DB2-BD59-A6C34878D82A}">
                    <a16:rowId xmlns:a16="http://schemas.microsoft.com/office/drawing/2014/main" val="10000"/>
                  </a:ext>
                </a:extLst>
              </a:tr>
              <a:tr h="266690">
                <a:tc>
                  <a:txBody>
                    <a:bodyPr/>
                    <a:lstStyle/>
                    <a:p>
                      <a:r>
                        <a:rPr lang="en-US" sz="900" dirty="0"/>
                        <a:t>Jerry</a:t>
                      </a:r>
                    </a:p>
                  </a:txBody>
                  <a:tcPr/>
                </a:tc>
                <a:tc>
                  <a:txBody>
                    <a:bodyPr/>
                    <a:lstStyle/>
                    <a:p>
                      <a:r>
                        <a:rPr lang="en-US" sz="900" dirty="0"/>
                        <a:t>Whole Life</a:t>
                      </a:r>
                    </a:p>
                  </a:txBody>
                  <a:tcPr/>
                </a:tc>
                <a:tc>
                  <a:txBody>
                    <a:bodyPr/>
                    <a:lstStyle/>
                    <a:p>
                      <a:r>
                        <a:rPr lang="en-US" sz="900" dirty="0"/>
                        <a:t>Union Central</a:t>
                      </a:r>
                    </a:p>
                  </a:txBody>
                  <a:tcPr/>
                </a:tc>
                <a:tc>
                  <a:txBody>
                    <a:bodyPr/>
                    <a:lstStyle/>
                    <a:p>
                      <a:r>
                        <a:rPr lang="en-US" sz="900" dirty="0"/>
                        <a:t>10-Oct-94</a:t>
                      </a:r>
                    </a:p>
                  </a:txBody>
                  <a:tcPr/>
                </a:tc>
                <a:tc>
                  <a:txBody>
                    <a:bodyPr/>
                    <a:lstStyle/>
                    <a:p>
                      <a:r>
                        <a:rPr lang="en-US" sz="900" dirty="0"/>
                        <a:t>$789</a:t>
                      </a:r>
                    </a:p>
                  </a:txBody>
                  <a:tcPr/>
                </a:tc>
                <a:tc>
                  <a:txBody>
                    <a:bodyPr/>
                    <a:lstStyle/>
                    <a:p>
                      <a:r>
                        <a:rPr lang="en-US" sz="900" dirty="0"/>
                        <a:t>$37,506</a:t>
                      </a:r>
                    </a:p>
                  </a:txBody>
                  <a:tcPr/>
                </a:tc>
                <a:tc>
                  <a:txBody>
                    <a:bodyPr/>
                    <a:lstStyle/>
                    <a:p>
                      <a:r>
                        <a:rPr lang="en-US" sz="900" dirty="0"/>
                        <a:t>2044</a:t>
                      </a:r>
                    </a:p>
                  </a:txBody>
                  <a:tcPr/>
                </a:tc>
                <a:tc>
                  <a:txBody>
                    <a:bodyPr/>
                    <a:lstStyle/>
                    <a:p>
                      <a:r>
                        <a:rPr lang="en-US" sz="900" dirty="0"/>
                        <a:t>$126,874</a:t>
                      </a:r>
                    </a:p>
                  </a:txBody>
                  <a:tcPr/>
                </a:tc>
                <a:extLst>
                  <a:ext uri="{0D108BD9-81ED-4DB2-BD59-A6C34878D82A}">
                    <a16:rowId xmlns:a16="http://schemas.microsoft.com/office/drawing/2014/main" val="10001"/>
                  </a:ext>
                </a:extLst>
              </a:tr>
              <a:tr h="266690">
                <a:tc>
                  <a:txBody>
                    <a:bodyPr/>
                    <a:lstStyle/>
                    <a:p>
                      <a:r>
                        <a:rPr lang="en-US" sz="900" dirty="0"/>
                        <a:t>Jerry</a:t>
                      </a:r>
                    </a:p>
                  </a:txBody>
                  <a:tcPr>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Whole Life</a:t>
                      </a:r>
                    </a:p>
                  </a:txBody>
                  <a:tcPr>
                    <a:lnB w="12700" cap="flat" cmpd="sng" algn="ctr">
                      <a:solidFill>
                        <a:schemeClr val="accent1"/>
                      </a:solidFill>
                      <a:prstDash val="solid"/>
                      <a:round/>
                      <a:headEnd type="none" w="med" len="med"/>
                      <a:tailEnd type="none" w="med" len="med"/>
                    </a:lnB>
                  </a:tcPr>
                </a:tc>
                <a:tc>
                  <a:txBody>
                    <a:bodyPr/>
                    <a:lstStyle/>
                    <a:p>
                      <a:r>
                        <a:rPr lang="en-US" sz="900" dirty="0"/>
                        <a:t>Prudential</a:t>
                      </a:r>
                    </a:p>
                  </a:txBody>
                  <a:tcPr>
                    <a:lnB w="12700" cap="flat" cmpd="sng" algn="ctr">
                      <a:solidFill>
                        <a:schemeClr val="accent1"/>
                      </a:solidFill>
                      <a:prstDash val="solid"/>
                      <a:round/>
                      <a:headEnd type="none" w="med" len="med"/>
                      <a:tailEnd type="none" w="med" len="med"/>
                    </a:lnB>
                  </a:tcPr>
                </a:tc>
                <a:tc>
                  <a:txBody>
                    <a:bodyPr/>
                    <a:lstStyle/>
                    <a:p>
                      <a:r>
                        <a:rPr lang="en-US" sz="900" dirty="0"/>
                        <a:t>12-Nov-94</a:t>
                      </a:r>
                    </a:p>
                  </a:txBody>
                  <a:tcPr>
                    <a:lnB w="12700" cap="flat" cmpd="sng" algn="ctr">
                      <a:solidFill>
                        <a:schemeClr val="accent1"/>
                      </a:solidFill>
                      <a:prstDash val="solid"/>
                      <a:round/>
                      <a:headEnd type="none" w="med" len="med"/>
                      <a:tailEnd type="none" w="med" len="med"/>
                    </a:lnB>
                  </a:tcPr>
                </a:tc>
                <a:tc>
                  <a:txBody>
                    <a:bodyPr/>
                    <a:lstStyle/>
                    <a:p>
                      <a:r>
                        <a:rPr lang="en-US" sz="900" dirty="0"/>
                        <a:t>$800</a:t>
                      </a:r>
                    </a:p>
                  </a:txBody>
                  <a:tcPr>
                    <a:lnB w="12700" cap="flat" cmpd="sng" algn="ctr">
                      <a:solidFill>
                        <a:schemeClr val="accent1"/>
                      </a:solidFill>
                      <a:prstDash val="solid"/>
                      <a:round/>
                      <a:headEnd type="none" w="med" len="med"/>
                      <a:tailEnd type="none" w="med" len="med"/>
                    </a:lnB>
                  </a:tcPr>
                </a:tc>
                <a:tc>
                  <a:txBody>
                    <a:bodyPr/>
                    <a:lstStyle/>
                    <a:p>
                      <a:r>
                        <a:rPr lang="en-US" sz="900" dirty="0"/>
                        <a:t>$37,100</a:t>
                      </a:r>
                    </a:p>
                  </a:txBody>
                  <a:tcPr>
                    <a:lnB w="12700" cap="flat" cmpd="sng" algn="ctr">
                      <a:solidFill>
                        <a:schemeClr val="accent1"/>
                      </a:solidFill>
                      <a:prstDash val="solid"/>
                      <a:round/>
                      <a:headEnd type="none" w="med" len="med"/>
                      <a:tailEnd type="none" w="med" len="med"/>
                    </a:lnB>
                  </a:tcPr>
                </a:tc>
                <a:tc>
                  <a:txBody>
                    <a:bodyPr/>
                    <a:lstStyle/>
                    <a:p>
                      <a:r>
                        <a:rPr lang="en-US" sz="900" dirty="0"/>
                        <a:t>2048</a:t>
                      </a:r>
                    </a:p>
                  </a:txBody>
                  <a:tcPr>
                    <a:lnB w="12700" cap="flat" cmpd="sng" algn="ctr">
                      <a:solidFill>
                        <a:schemeClr val="accent1"/>
                      </a:solidFill>
                      <a:prstDash val="solid"/>
                      <a:round/>
                      <a:headEnd type="none" w="med" len="med"/>
                      <a:tailEnd type="none" w="med" len="med"/>
                    </a:lnB>
                  </a:tcPr>
                </a:tc>
                <a:tc>
                  <a:txBody>
                    <a:bodyPr/>
                    <a:lstStyle/>
                    <a:p>
                      <a:r>
                        <a:rPr lang="en-US" sz="900" dirty="0"/>
                        <a:t>$157,653</a:t>
                      </a:r>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266690">
                <a:tc>
                  <a:txBody>
                    <a:bodyPr/>
                    <a:lstStyle/>
                    <a:p>
                      <a:r>
                        <a:rPr lang="en-US" sz="900" b="1" dirty="0"/>
                        <a:t>Total Life Ins.</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b="1"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b="1"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b="1"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900" b="1" dirty="0"/>
                        <a:t>$4,589</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900" b="1" dirty="0"/>
                        <a:t>$74,606</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b="1"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t>$284,527</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endParaRPr lang="en-US" sz="1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1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1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1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1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1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1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100"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266690">
                <a:tc>
                  <a:txBody>
                    <a:bodyPr/>
                    <a:lstStyle/>
                    <a:p>
                      <a:r>
                        <a:rPr lang="en-US" sz="900" b="1" dirty="0"/>
                        <a:t>Total for LTC</a:t>
                      </a:r>
                    </a:p>
                  </a:txBody>
                  <a:tcPr>
                    <a:lnT w="12700" cap="flat" cmpd="sng" algn="ctr">
                      <a:solidFill>
                        <a:schemeClr val="accent1"/>
                      </a:solidFill>
                      <a:prstDash val="solid"/>
                      <a:round/>
                      <a:headEnd type="none" w="med" len="med"/>
                      <a:tailEnd type="none" w="med" len="med"/>
                    </a:lnT>
                  </a:tcPr>
                </a:tc>
                <a:tc>
                  <a:txBody>
                    <a:bodyPr/>
                    <a:lstStyle/>
                    <a:p>
                      <a:endParaRPr lang="en-US" sz="900" b="1" dirty="0"/>
                    </a:p>
                  </a:txBody>
                  <a:tcPr>
                    <a:lnT w="12700" cap="flat" cmpd="sng" algn="ctr">
                      <a:solidFill>
                        <a:schemeClr val="accent1"/>
                      </a:solidFill>
                      <a:prstDash val="solid"/>
                      <a:round/>
                      <a:headEnd type="none" w="med" len="med"/>
                      <a:tailEnd type="none" w="med" len="med"/>
                    </a:lnT>
                  </a:tcPr>
                </a:tc>
                <a:tc>
                  <a:txBody>
                    <a:bodyPr/>
                    <a:lstStyle/>
                    <a:p>
                      <a:endParaRPr lang="en-US" sz="900" b="1" dirty="0"/>
                    </a:p>
                  </a:txBody>
                  <a:tcPr>
                    <a:lnT w="12700" cap="flat" cmpd="sng" algn="ctr">
                      <a:solidFill>
                        <a:schemeClr val="accent1"/>
                      </a:solidFill>
                      <a:prstDash val="solid"/>
                      <a:round/>
                      <a:headEnd type="none" w="med" len="med"/>
                      <a:tailEnd type="none" w="med" len="med"/>
                    </a:lnT>
                  </a:tcPr>
                </a:tc>
                <a:tc>
                  <a:txBody>
                    <a:bodyPr/>
                    <a:lstStyle/>
                    <a:p>
                      <a:endParaRPr lang="en-US" sz="900" b="1" dirty="0"/>
                    </a:p>
                  </a:txBody>
                  <a:tcPr>
                    <a:lnT w="12700" cap="flat" cmpd="sng" algn="ctr">
                      <a:solidFill>
                        <a:schemeClr val="accent1"/>
                      </a:solidFill>
                      <a:prstDash val="solid"/>
                      <a:round/>
                      <a:headEnd type="none" w="med" len="med"/>
                      <a:tailEnd type="none" w="med" len="med"/>
                    </a:lnT>
                  </a:tcPr>
                </a:tc>
                <a:tc>
                  <a:txBody>
                    <a:bodyPr/>
                    <a:lstStyle/>
                    <a:p>
                      <a:r>
                        <a:rPr lang="en-US" sz="900" b="1" dirty="0"/>
                        <a:t>$0.00</a:t>
                      </a:r>
                    </a:p>
                  </a:txBody>
                  <a:tcPr>
                    <a:lnT w="12700" cap="flat" cmpd="sng" algn="ctr">
                      <a:solidFill>
                        <a:schemeClr val="accent1"/>
                      </a:solidFill>
                      <a:prstDash val="solid"/>
                      <a:round/>
                      <a:headEnd type="none" w="med" len="med"/>
                      <a:tailEnd type="none" w="med" len="med"/>
                    </a:lnT>
                  </a:tcPr>
                </a:tc>
                <a:tc>
                  <a:txBody>
                    <a:bodyPr/>
                    <a:lstStyle/>
                    <a:p>
                      <a:endParaRPr lang="en-US" sz="900" b="1" dirty="0"/>
                    </a:p>
                  </a:txBody>
                  <a:tcPr>
                    <a:lnT w="12700" cap="flat" cmpd="sng" algn="ctr">
                      <a:solidFill>
                        <a:schemeClr val="accent1"/>
                      </a:solidFill>
                      <a:prstDash val="solid"/>
                      <a:round/>
                      <a:headEnd type="none" w="med" len="med"/>
                      <a:tailEnd type="none" w="med" len="med"/>
                    </a:lnT>
                  </a:tcPr>
                </a:tc>
                <a:tc>
                  <a:txBody>
                    <a:bodyPr/>
                    <a:lstStyle/>
                    <a:p>
                      <a:endParaRPr lang="en-US" sz="900" b="1" dirty="0"/>
                    </a:p>
                  </a:txBody>
                  <a:tcPr>
                    <a:lnT w="12700" cap="flat" cmpd="sng" algn="ctr">
                      <a:solidFill>
                        <a:schemeClr val="accent1"/>
                      </a:solidFill>
                      <a:prstDash val="solid"/>
                      <a:round/>
                      <a:headEnd type="none" w="med" len="med"/>
                      <a:tailEnd type="none" w="med" len="med"/>
                    </a:lnT>
                  </a:tcPr>
                </a:tc>
                <a:tc>
                  <a:txBody>
                    <a:bodyPr/>
                    <a:lstStyle/>
                    <a:p>
                      <a:r>
                        <a:rPr lang="en-US" sz="900" b="1" dirty="0"/>
                        <a:t>$0.00</a:t>
                      </a:r>
                    </a:p>
                  </a:txBody>
                  <a:tcP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graphicFrame>
        <p:nvGraphicFramePr>
          <p:cNvPr id="16" name="Table 15"/>
          <p:cNvGraphicFramePr>
            <a:graphicFrameLocks noGrp="1"/>
          </p:cNvGraphicFramePr>
          <p:nvPr/>
        </p:nvGraphicFramePr>
        <p:xfrm>
          <a:off x="559223" y="3947532"/>
          <a:ext cx="7973216" cy="1569700"/>
        </p:xfrm>
        <a:graphic>
          <a:graphicData uri="http://schemas.openxmlformats.org/drawingml/2006/table">
            <a:tbl>
              <a:tblPr firstRow="1" bandRow="1">
                <a:tableStyleId>{3B4B98B0-60AC-42C2-AFA5-B58CD77FA1E5}</a:tableStyleId>
              </a:tblPr>
              <a:tblGrid>
                <a:gridCol w="996652">
                  <a:extLst>
                    <a:ext uri="{9D8B030D-6E8A-4147-A177-3AD203B41FA5}">
                      <a16:colId xmlns:a16="http://schemas.microsoft.com/office/drawing/2014/main" val="20000"/>
                    </a:ext>
                  </a:extLst>
                </a:gridCol>
                <a:gridCol w="996652">
                  <a:extLst>
                    <a:ext uri="{9D8B030D-6E8A-4147-A177-3AD203B41FA5}">
                      <a16:colId xmlns:a16="http://schemas.microsoft.com/office/drawing/2014/main" val="20001"/>
                    </a:ext>
                  </a:extLst>
                </a:gridCol>
                <a:gridCol w="996652">
                  <a:extLst>
                    <a:ext uri="{9D8B030D-6E8A-4147-A177-3AD203B41FA5}">
                      <a16:colId xmlns:a16="http://schemas.microsoft.com/office/drawing/2014/main" val="20002"/>
                    </a:ext>
                  </a:extLst>
                </a:gridCol>
                <a:gridCol w="996652">
                  <a:extLst>
                    <a:ext uri="{9D8B030D-6E8A-4147-A177-3AD203B41FA5}">
                      <a16:colId xmlns:a16="http://schemas.microsoft.com/office/drawing/2014/main" val="20003"/>
                    </a:ext>
                  </a:extLst>
                </a:gridCol>
                <a:gridCol w="996652">
                  <a:extLst>
                    <a:ext uri="{9D8B030D-6E8A-4147-A177-3AD203B41FA5}">
                      <a16:colId xmlns:a16="http://schemas.microsoft.com/office/drawing/2014/main" val="20004"/>
                    </a:ext>
                  </a:extLst>
                </a:gridCol>
                <a:gridCol w="996652">
                  <a:extLst>
                    <a:ext uri="{9D8B030D-6E8A-4147-A177-3AD203B41FA5}">
                      <a16:colId xmlns:a16="http://schemas.microsoft.com/office/drawing/2014/main" val="20005"/>
                    </a:ext>
                  </a:extLst>
                </a:gridCol>
                <a:gridCol w="996652">
                  <a:extLst>
                    <a:ext uri="{9D8B030D-6E8A-4147-A177-3AD203B41FA5}">
                      <a16:colId xmlns:a16="http://schemas.microsoft.com/office/drawing/2014/main" val="20006"/>
                    </a:ext>
                  </a:extLst>
                </a:gridCol>
                <a:gridCol w="996652">
                  <a:extLst>
                    <a:ext uri="{9D8B030D-6E8A-4147-A177-3AD203B41FA5}">
                      <a16:colId xmlns:a16="http://schemas.microsoft.com/office/drawing/2014/main" val="20007"/>
                    </a:ext>
                  </a:extLst>
                </a:gridCol>
              </a:tblGrid>
              <a:tr h="374968">
                <a:tc>
                  <a:txBody>
                    <a:bodyPr/>
                    <a:lstStyle/>
                    <a:p>
                      <a:pPr algn="ctr"/>
                      <a:r>
                        <a:rPr lang="en-US" sz="1000" dirty="0"/>
                        <a:t>Ownership</a:t>
                      </a:r>
                      <a:endParaRPr lang="en-US" sz="1000" b="1" dirty="0">
                        <a:solidFill>
                          <a:srgbClr val="000000"/>
                        </a:solidFill>
                      </a:endParaRPr>
                    </a:p>
                  </a:txBody>
                  <a:tcPr/>
                </a:tc>
                <a:tc>
                  <a:txBody>
                    <a:bodyPr/>
                    <a:lstStyle/>
                    <a:p>
                      <a:pPr algn="ctr"/>
                      <a:r>
                        <a:rPr lang="en-US" sz="1000" dirty="0"/>
                        <a:t>Policy Type</a:t>
                      </a:r>
                      <a:endParaRPr lang="en-US" sz="1000" b="1" dirty="0">
                        <a:solidFill>
                          <a:srgbClr val="000000"/>
                        </a:solidFill>
                      </a:endParaRPr>
                    </a:p>
                  </a:txBody>
                  <a:tcPr/>
                </a:tc>
                <a:tc>
                  <a:txBody>
                    <a:bodyPr/>
                    <a:lstStyle/>
                    <a:p>
                      <a:pPr algn="ctr"/>
                      <a:r>
                        <a:rPr lang="en-US" sz="1000" dirty="0"/>
                        <a:t>Insurance Company</a:t>
                      </a:r>
                      <a:endParaRPr lang="en-US" sz="1000" b="1" dirty="0">
                        <a:solidFill>
                          <a:srgbClr val="000000"/>
                        </a:solidFill>
                      </a:endParaRPr>
                    </a:p>
                  </a:txBody>
                  <a:tcPr/>
                </a:tc>
                <a:tc>
                  <a:txBody>
                    <a:bodyPr/>
                    <a:lstStyle/>
                    <a:p>
                      <a:pPr algn="ctr"/>
                      <a:r>
                        <a:rPr lang="en-US" sz="1000" dirty="0"/>
                        <a:t>Issue Date</a:t>
                      </a:r>
                      <a:endParaRPr lang="en-US" sz="1000" b="1" dirty="0">
                        <a:solidFill>
                          <a:srgbClr val="000000"/>
                        </a:solidFill>
                      </a:endParaRPr>
                    </a:p>
                  </a:txBody>
                  <a:tcPr/>
                </a:tc>
                <a:tc>
                  <a:txBody>
                    <a:bodyPr/>
                    <a:lstStyle/>
                    <a:p>
                      <a:pPr algn="ctr"/>
                      <a:r>
                        <a:rPr lang="en-US" sz="1000" dirty="0"/>
                        <a:t>Annual Premium</a:t>
                      </a:r>
                      <a:endParaRPr lang="en-US" sz="1000" b="1" dirty="0">
                        <a:solidFill>
                          <a:srgbClr val="000000"/>
                        </a:solidFill>
                      </a:endParaRPr>
                    </a:p>
                  </a:txBody>
                  <a:tcPr/>
                </a:tc>
                <a:tc>
                  <a:txBody>
                    <a:bodyPr/>
                    <a:lstStyle/>
                    <a:p>
                      <a:pPr algn="ctr"/>
                      <a:r>
                        <a:rPr lang="en-US" sz="1000" dirty="0"/>
                        <a:t>Net Cash Value</a:t>
                      </a:r>
                      <a:endParaRPr lang="en-US" sz="1000" b="1" dirty="0">
                        <a:solidFill>
                          <a:srgbClr val="000000"/>
                        </a:solidFill>
                      </a:endParaRPr>
                    </a:p>
                  </a:txBody>
                  <a:tcPr/>
                </a:tc>
                <a:tc>
                  <a:txBody>
                    <a:bodyPr/>
                    <a:lstStyle/>
                    <a:p>
                      <a:pPr algn="ctr"/>
                      <a:r>
                        <a:rPr lang="en-US" sz="1000" dirty="0"/>
                        <a:t>Guaranteed</a:t>
                      </a:r>
                      <a:r>
                        <a:rPr lang="en-US" sz="1000" baseline="0" dirty="0"/>
                        <a:t> to </a:t>
                      </a:r>
                      <a:endParaRPr lang="en-US" sz="1000" b="1" dirty="0">
                        <a:solidFill>
                          <a:srgbClr val="000000"/>
                        </a:solidFill>
                      </a:endParaRPr>
                    </a:p>
                  </a:txBody>
                  <a:tcPr/>
                </a:tc>
                <a:tc>
                  <a:txBody>
                    <a:bodyPr/>
                    <a:lstStyle/>
                    <a:p>
                      <a:pPr algn="ctr"/>
                      <a:r>
                        <a:rPr lang="en-US" sz="1000" dirty="0"/>
                        <a:t>Total Benefits</a:t>
                      </a:r>
                      <a:endParaRPr lang="en-US" sz="1000" b="1" dirty="0">
                        <a:solidFill>
                          <a:srgbClr val="000000"/>
                        </a:solidFill>
                      </a:endParaRPr>
                    </a:p>
                  </a:txBody>
                  <a:tcPr/>
                </a:tc>
                <a:extLst>
                  <a:ext uri="{0D108BD9-81ED-4DB2-BD59-A6C34878D82A}">
                    <a16:rowId xmlns:a16="http://schemas.microsoft.com/office/drawing/2014/main" val="10000"/>
                  </a:ext>
                </a:extLst>
              </a:tr>
              <a:tr h="266690">
                <a:tc>
                  <a:txBody>
                    <a:bodyPr/>
                    <a:lstStyle/>
                    <a:p>
                      <a:r>
                        <a:rPr lang="en-US" sz="900" dirty="0"/>
                        <a:t>Jerry</a:t>
                      </a:r>
                    </a:p>
                  </a:txBody>
                  <a:tcPr/>
                </a:tc>
                <a:tc>
                  <a:txBody>
                    <a:bodyPr/>
                    <a:lstStyle/>
                    <a:p>
                      <a:r>
                        <a:rPr lang="en-US" sz="900" dirty="0"/>
                        <a:t>Hybrid</a:t>
                      </a:r>
                    </a:p>
                  </a:txBody>
                  <a:tcPr/>
                </a:tc>
                <a:tc>
                  <a:txBody>
                    <a:bodyPr/>
                    <a:lstStyle/>
                    <a:p>
                      <a:r>
                        <a:rPr lang="en-US" sz="900" dirty="0"/>
                        <a:t>Lincoln Life</a:t>
                      </a:r>
                    </a:p>
                  </a:txBody>
                  <a:tcPr/>
                </a:tc>
                <a:tc>
                  <a:txBody>
                    <a:bodyPr/>
                    <a:lstStyle/>
                    <a:p>
                      <a:r>
                        <a:rPr lang="en-US" sz="900" dirty="0"/>
                        <a:t>13-Dec-10</a:t>
                      </a:r>
                    </a:p>
                  </a:txBody>
                  <a:tcPr/>
                </a:tc>
                <a:tc>
                  <a:txBody>
                    <a:bodyPr/>
                    <a:lstStyle/>
                    <a:p>
                      <a:r>
                        <a:rPr lang="en-US" sz="900" dirty="0"/>
                        <a:t>$0</a:t>
                      </a:r>
                    </a:p>
                  </a:txBody>
                  <a:tcPr/>
                </a:tc>
                <a:tc>
                  <a:txBody>
                    <a:bodyPr/>
                    <a:lstStyle/>
                    <a:p>
                      <a:r>
                        <a:rPr lang="en-US" sz="900" dirty="0"/>
                        <a:t>$74,606</a:t>
                      </a:r>
                    </a:p>
                  </a:txBody>
                  <a:tcPr/>
                </a:tc>
                <a:tc>
                  <a:txBody>
                    <a:bodyPr/>
                    <a:lstStyle/>
                    <a:p>
                      <a:r>
                        <a:rPr lang="en-US" sz="900" dirty="0"/>
                        <a:t>Lifetime</a:t>
                      </a:r>
                    </a:p>
                  </a:txBody>
                  <a:tcPr/>
                </a:tc>
                <a:tc>
                  <a:txBody>
                    <a:bodyPr/>
                    <a:lstStyle/>
                    <a:p>
                      <a:r>
                        <a:rPr lang="en-US" sz="900" dirty="0"/>
                        <a:t>$234,733</a:t>
                      </a:r>
                    </a:p>
                  </a:txBody>
                  <a:tcPr/>
                </a:tc>
                <a:extLst>
                  <a:ext uri="{0D108BD9-81ED-4DB2-BD59-A6C34878D82A}">
                    <a16:rowId xmlns:a16="http://schemas.microsoft.com/office/drawing/2014/main" val="10001"/>
                  </a:ext>
                </a:extLst>
              </a:tr>
              <a:tr h="266690">
                <a:tc>
                  <a:txBody>
                    <a:bodyPr/>
                    <a:lstStyle/>
                    <a:p>
                      <a:endParaRPr lang="en-US" sz="900" dirty="0"/>
                    </a:p>
                  </a:txBody>
                  <a:tcPr>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900" dirty="0"/>
                    </a:p>
                  </a:txBody>
                  <a:tcPr>
                    <a:lnB w="12700" cap="flat" cmpd="sng" algn="ctr">
                      <a:solidFill>
                        <a:schemeClr val="accent1"/>
                      </a:solidFill>
                      <a:prstDash val="solid"/>
                      <a:round/>
                      <a:headEnd type="none" w="med" len="med"/>
                      <a:tailEnd type="none" w="med" len="med"/>
                    </a:lnB>
                  </a:tcPr>
                </a:tc>
                <a:tc>
                  <a:txBody>
                    <a:bodyPr/>
                    <a:lstStyle/>
                    <a:p>
                      <a:endParaRPr lang="en-US" sz="900" dirty="0"/>
                    </a:p>
                  </a:txBody>
                  <a:tcPr>
                    <a:lnB w="12700" cap="flat" cmpd="sng" algn="ctr">
                      <a:solidFill>
                        <a:schemeClr val="accent1"/>
                      </a:solidFill>
                      <a:prstDash val="solid"/>
                      <a:round/>
                      <a:headEnd type="none" w="med" len="med"/>
                      <a:tailEnd type="none" w="med" len="med"/>
                    </a:lnB>
                  </a:tcPr>
                </a:tc>
                <a:tc>
                  <a:txBody>
                    <a:bodyPr/>
                    <a:lstStyle/>
                    <a:p>
                      <a:endParaRPr lang="en-US" sz="900" dirty="0"/>
                    </a:p>
                  </a:txBody>
                  <a:tcPr>
                    <a:lnB w="12700" cap="flat" cmpd="sng" algn="ctr">
                      <a:solidFill>
                        <a:schemeClr val="accent1"/>
                      </a:solidFill>
                      <a:prstDash val="solid"/>
                      <a:round/>
                      <a:headEnd type="none" w="med" len="med"/>
                      <a:tailEnd type="none" w="med" len="med"/>
                    </a:lnB>
                  </a:tcPr>
                </a:tc>
                <a:tc>
                  <a:txBody>
                    <a:bodyPr/>
                    <a:lstStyle/>
                    <a:p>
                      <a:endParaRPr lang="en-US" sz="900" dirty="0"/>
                    </a:p>
                  </a:txBody>
                  <a:tcPr>
                    <a:lnB w="12700" cap="flat" cmpd="sng" algn="ctr">
                      <a:solidFill>
                        <a:schemeClr val="accent1"/>
                      </a:solidFill>
                      <a:prstDash val="solid"/>
                      <a:round/>
                      <a:headEnd type="none" w="med" len="med"/>
                      <a:tailEnd type="none" w="med" len="med"/>
                    </a:lnB>
                  </a:tcPr>
                </a:tc>
                <a:tc>
                  <a:txBody>
                    <a:bodyPr/>
                    <a:lstStyle/>
                    <a:p>
                      <a:endParaRPr lang="en-US" sz="900" dirty="0"/>
                    </a:p>
                  </a:txBody>
                  <a:tcPr>
                    <a:lnB w="12700" cap="flat" cmpd="sng" algn="ctr">
                      <a:solidFill>
                        <a:schemeClr val="accent1"/>
                      </a:solidFill>
                      <a:prstDash val="solid"/>
                      <a:round/>
                      <a:headEnd type="none" w="med" len="med"/>
                      <a:tailEnd type="none" w="med" len="med"/>
                    </a:lnB>
                  </a:tcPr>
                </a:tc>
                <a:tc>
                  <a:txBody>
                    <a:bodyPr/>
                    <a:lstStyle/>
                    <a:p>
                      <a:endParaRPr lang="en-US" sz="900" dirty="0"/>
                    </a:p>
                  </a:txBody>
                  <a:tcPr>
                    <a:lnB w="12700" cap="flat" cmpd="sng" algn="ctr">
                      <a:solidFill>
                        <a:schemeClr val="accent1"/>
                      </a:solidFill>
                      <a:prstDash val="solid"/>
                      <a:round/>
                      <a:headEnd type="none" w="med" len="med"/>
                      <a:tailEnd type="none" w="med" len="med"/>
                    </a:lnB>
                  </a:tcPr>
                </a:tc>
                <a:tc>
                  <a:txBody>
                    <a:bodyPr/>
                    <a:lstStyle/>
                    <a:p>
                      <a:r>
                        <a:rPr lang="en-US" sz="900" dirty="0"/>
                        <a:t>$2,794.44 Monthly LTC</a:t>
                      </a:r>
                    </a:p>
                    <a:p>
                      <a:r>
                        <a:rPr lang="en-US" sz="900" dirty="0"/>
                        <a:t>$99,388 Death Benefit</a:t>
                      </a:r>
                    </a:p>
                  </a:txBody>
                  <a:tcP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266690">
                <a:tc>
                  <a:txBody>
                    <a:bodyPr/>
                    <a:lstStyle/>
                    <a:p>
                      <a:r>
                        <a:rPr lang="en-US" sz="900" b="1" dirty="0"/>
                        <a:t>Total Life Ins.</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b="1"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b="1"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b="1"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900" b="1" dirty="0"/>
                        <a:t>$0</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900" b="1" dirty="0"/>
                        <a:t>$74,606</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lang="en-US" sz="900" b="1" dirty="0"/>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t>$234,733</a:t>
                      </a:r>
                    </a:p>
                  </a:txBody>
                  <a:tcP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5" name="Rectangle 14"/>
          <p:cNvSpPr/>
          <p:nvPr/>
        </p:nvSpPr>
        <p:spPr>
          <a:xfrm>
            <a:off x="8604448" y="6368109"/>
            <a:ext cx="418704" cy="369332"/>
          </a:xfrm>
          <a:prstGeom prst="rect">
            <a:avLst/>
          </a:prstGeom>
        </p:spPr>
        <p:txBody>
          <a:bodyPr wrap="none">
            <a:spAutoFit/>
          </a:bodyPr>
          <a:lstStyle/>
          <a:p>
            <a:r>
              <a:rPr lang="en-US" dirty="0"/>
              <a:t>15</a:t>
            </a:r>
          </a:p>
        </p:txBody>
      </p:sp>
    </p:spTree>
    <p:extLst>
      <p:ext uri="{BB962C8B-B14F-4D97-AF65-F5344CB8AC3E}">
        <p14:creationId xmlns:p14="http://schemas.microsoft.com/office/powerpoint/2010/main" val="167868125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4984313"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Long-Term Care: Business Owner</a:t>
            </a:r>
          </a:p>
        </p:txBody>
      </p:sp>
      <p:sp>
        <p:nvSpPr>
          <p:cNvPr id="42" name="Rectangle 41"/>
          <p:cNvSpPr/>
          <p:nvPr/>
        </p:nvSpPr>
        <p:spPr>
          <a:xfrm>
            <a:off x="3596028" y="1350061"/>
            <a:ext cx="4896544" cy="15015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8" y="1412776"/>
            <a:ext cx="4136918" cy="1323439"/>
          </a:xfrm>
          <a:prstGeom prst="rect">
            <a:avLst/>
          </a:prstGeom>
          <a:noFill/>
        </p:spPr>
        <p:txBody>
          <a:bodyPr wrap="square" rtlCol="0">
            <a:spAutoFit/>
          </a:bodyPr>
          <a:lstStyle/>
          <a:p>
            <a:r>
              <a:rPr lang="en-US" sz="1600" dirty="0">
                <a:solidFill>
                  <a:schemeClr val="bg1"/>
                </a:solidFill>
                <a:latin typeface="+mj-lt"/>
              </a:rPr>
              <a:t>Jeff and Terri started their business 9 years ago and have enjoyed profitability for several years.  With no kids, their primary concern is making sure the other can continue to run the business if one of them has an extended injury or illness.</a:t>
            </a:r>
          </a:p>
        </p:txBody>
      </p:sp>
      <p:sp>
        <p:nvSpPr>
          <p:cNvPr id="36" name="TextBox 35"/>
          <p:cNvSpPr txBox="1"/>
          <p:nvPr/>
        </p:nvSpPr>
        <p:spPr>
          <a:xfrm>
            <a:off x="4808260" y="2851584"/>
            <a:ext cx="3796187" cy="2893100"/>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 </a:t>
            </a:r>
          </a:p>
          <a:p>
            <a:pPr marL="115888" indent="-115888">
              <a:buFont typeface="Arial" panose="020B0604020202020204" pitchFamily="34" charset="0"/>
              <a:buChar char="•"/>
            </a:pPr>
            <a:r>
              <a:rPr lang="en-US" sz="1400" dirty="0">
                <a:solidFill>
                  <a:schemeClr val="bg2">
                    <a:lumMod val="50000"/>
                  </a:schemeClr>
                </a:solidFill>
                <a:latin typeface="+mj-lt"/>
              </a:rPr>
              <a:t>Submit applications to LTC company for approval</a:t>
            </a:r>
          </a:p>
          <a:p>
            <a:pPr marL="115888" indent="-115888">
              <a:buFont typeface="Arial" panose="020B0604020202020204" pitchFamily="34" charset="0"/>
              <a:buChar char="•"/>
            </a:pPr>
            <a:r>
              <a:rPr lang="en-US" sz="1400" dirty="0">
                <a:solidFill>
                  <a:schemeClr val="bg2">
                    <a:lumMod val="50000"/>
                  </a:schemeClr>
                </a:solidFill>
                <a:latin typeface="+mj-lt"/>
              </a:rPr>
              <a:t>Coordinate policy details with C.P.A. for deduction</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$2,800 annual tax deductions at current ages</a:t>
            </a:r>
          </a:p>
          <a:p>
            <a:pPr marL="115888" indent="-115888">
              <a:buFont typeface="Arial" panose="020B0604020202020204" pitchFamily="34" charset="0"/>
              <a:buChar char="•"/>
            </a:pPr>
            <a:r>
              <a:rPr lang="en-US" sz="1400" dirty="0">
                <a:solidFill>
                  <a:schemeClr val="bg2">
                    <a:lumMod val="50000"/>
                  </a:schemeClr>
                </a:solidFill>
              </a:rPr>
              <a:t>LTC Coverage in place to protect most of the average cost associated with a potential claim </a:t>
            </a:r>
          </a:p>
          <a:p>
            <a:pPr marL="115888" indent="-115888">
              <a:buFont typeface="Arial" panose="020B0604020202020204" pitchFamily="34" charset="0"/>
              <a:buChar char="•"/>
            </a:pPr>
            <a:r>
              <a:rPr lang="en-US" sz="1400" dirty="0">
                <a:solidFill>
                  <a:schemeClr val="bg2">
                    <a:lumMod val="50000"/>
                  </a:schemeClr>
                </a:solidFill>
              </a:rPr>
              <a:t>Corporation is paying for personal benefits with an allowable tax deduction</a:t>
            </a:r>
          </a:p>
        </p:txBody>
      </p:sp>
      <p:sp>
        <p:nvSpPr>
          <p:cNvPr id="23" name="Rectangle 22"/>
          <p:cNvSpPr/>
          <p:nvPr/>
        </p:nvSpPr>
        <p:spPr>
          <a:xfrm>
            <a:off x="3596028" y="980728"/>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980728"/>
            <a:ext cx="2880320" cy="369332"/>
          </a:xfrm>
          <a:prstGeom prst="rect">
            <a:avLst/>
          </a:prstGeom>
          <a:noFill/>
        </p:spPr>
        <p:txBody>
          <a:bodyPr wrap="square" rtlCol="0">
            <a:spAutoFit/>
          </a:bodyPr>
          <a:lstStyle/>
          <a:p>
            <a:r>
              <a:rPr lang="en-US" b="1" dirty="0">
                <a:solidFill>
                  <a:schemeClr val="bg1"/>
                </a:solidFill>
              </a:rPr>
              <a:t>Jeff (52) and Terri (51)</a:t>
            </a:r>
          </a:p>
        </p:txBody>
      </p:sp>
      <p:sp>
        <p:nvSpPr>
          <p:cNvPr id="31" name="Rectangle 30"/>
          <p:cNvSpPr/>
          <p:nvPr/>
        </p:nvSpPr>
        <p:spPr>
          <a:xfrm>
            <a:off x="920601" y="4846707"/>
            <a:ext cx="3222395" cy="1200329"/>
          </a:xfrm>
          <a:prstGeom prst="rect">
            <a:avLst/>
          </a:prstGeom>
        </p:spPr>
        <p:txBody>
          <a:bodyPr wrap="square">
            <a:spAutoFit/>
          </a:bodyPr>
          <a:lstStyle/>
          <a:p>
            <a:r>
              <a:rPr lang="en-US" dirty="0">
                <a:solidFill>
                  <a:schemeClr val="bg2">
                    <a:lumMod val="50000"/>
                  </a:schemeClr>
                </a:solidFill>
                <a:latin typeface="+mn-lt"/>
              </a:rPr>
              <a:t>“I like the idea of being able to pay for a valuable benefit and receive a decen</a:t>
            </a:r>
            <a:r>
              <a:rPr lang="en-US" dirty="0">
                <a:solidFill>
                  <a:schemeClr val="bg2">
                    <a:lumMod val="50000"/>
                  </a:schemeClr>
                </a:solidFill>
              </a:rPr>
              <a:t>t tax deduction for it.</a:t>
            </a:r>
            <a:r>
              <a:rPr lang="en-US" dirty="0">
                <a:solidFill>
                  <a:schemeClr val="bg2">
                    <a:lumMod val="50000"/>
                  </a:schemeClr>
                </a:solidFill>
                <a:latin typeface="+mn-lt"/>
              </a:rPr>
              <a:t>” – Jeff</a:t>
            </a:r>
          </a:p>
        </p:txBody>
      </p:sp>
      <p:cxnSp>
        <p:nvCxnSpPr>
          <p:cNvPr id="46" name="Straight Arrow Connector 45"/>
          <p:cNvCxnSpPr/>
          <p:nvPr/>
        </p:nvCxnSpPr>
        <p:spPr>
          <a:xfrm>
            <a:off x="4420806" y="3016917"/>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2578616"/>
            <a:ext cx="387455" cy="3246613"/>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293096"/>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
            <a:off x="757430" y="995693"/>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8604448" y="6368109"/>
            <a:ext cx="418704" cy="369332"/>
          </a:xfrm>
          <a:prstGeom prst="rect">
            <a:avLst/>
          </a:prstGeom>
        </p:spPr>
        <p:txBody>
          <a:bodyPr wrap="none">
            <a:spAutoFit/>
          </a:bodyPr>
          <a:lstStyle/>
          <a:p>
            <a:r>
              <a:rPr lang="en-US" dirty="0"/>
              <a:t>16</a:t>
            </a:r>
          </a:p>
        </p:txBody>
      </p:sp>
    </p:spTree>
    <p:extLst>
      <p:ext uri="{BB962C8B-B14F-4D97-AF65-F5344CB8AC3E}">
        <p14:creationId xmlns:p14="http://schemas.microsoft.com/office/powerpoint/2010/main" val="342460851"/>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1142"/>
            <a:ext cx="8229600" cy="477054"/>
          </a:xfrm>
        </p:spPr>
        <p:txBody>
          <a:bodyPr/>
          <a:lstStyle/>
          <a:p>
            <a:r>
              <a:rPr lang="en-US" dirty="0">
                <a:solidFill>
                  <a:srgbClr val="A4BD2E"/>
                </a:solidFill>
              </a:rPr>
              <a:t>Tools</a:t>
            </a:r>
          </a:p>
        </p:txBody>
      </p:sp>
      <p:sp>
        <p:nvSpPr>
          <p:cNvPr id="3" name="Content Placeholder 2"/>
          <p:cNvSpPr>
            <a:spLocks noGrp="1"/>
          </p:cNvSpPr>
          <p:nvPr>
            <p:ph idx="1"/>
          </p:nvPr>
        </p:nvSpPr>
        <p:spPr>
          <a:xfrm>
            <a:off x="533400" y="908050"/>
            <a:ext cx="8534400" cy="1982081"/>
          </a:xfrm>
        </p:spPr>
        <p:txBody>
          <a:bodyPr/>
          <a:lstStyle/>
          <a:p>
            <a:pPr>
              <a:buFont typeface="Wingdings" pitchFamily="2" charset="2"/>
              <a:buChar char="Ø"/>
            </a:pPr>
            <a:r>
              <a:rPr lang="en-US" sz="2800" dirty="0"/>
              <a:t>Underwriting Advocate</a:t>
            </a:r>
          </a:p>
          <a:p>
            <a:pPr>
              <a:buFont typeface="Wingdings" pitchFamily="2" charset="2"/>
              <a:buChar char="Ø"/>
            </a:pPr>
            <a:r>
              <a:rPr lang="en-US" sz="2800" dirty="0"/>
              <a:t>Cost of Care </a:t>
            </a:r>
          </a:p>
          <a:p>
            <a:pPr>
              <a:buFont typeface="Wingdings" charset="2"/>
              <a:buChar char="Ø"/>
            </a:pPr>
            <a:r>
              <a:rPr lang="en-US" sz="2800" dirty="0"/>
              <a:t>Client Policy Summary</a:t>
            </a:r>
          </a:p>
          <a:p>
            <a:pPr marL="0" indent="0">
              <a:buNone/>
            </a:pPr>
            <a:endParaRPr lang="en-US" sz="2800" dirty="0"/>
          </a:p>
        </p:txBody>
      </p:sp>
      <p:pic>
        <p:nvPicPr>
          <p:cNvPr id="1028" name="Picture 4" descr="page1image66492096">
            <a:extLst>
              <a:ext uri="{FF2B5EF4-FFF2-40B4-BE49-F238E27FC236}">
                <a16:creationId xmlns:a16="http://schemas.microsoft.com/office/drawing/2014/main" id="{DBFBD53B-3094-5144-B7AA-3B35B20F19F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962304"/>
            <a:ext cx="2667000" cy="3146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FF07618-DB77-CC4F-B191-02784E25C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8589" y="76200"/>
            <a:ext cx="2912411" cy="3344418"/>
          </a:xfrm>
          <a:prstGeom prst="rect">
            <a:avLst/>
          </a:prstGeom>
        </p:spPr>
      </p:pic>
    </p:spTree>
    <p:extLst>
      <p:ext uri="{BB962C8B-B14F-4D97-AF65-F5344CB8AC3E}">
        <p14:creationId xmlns:p14="http://schemas.microsoft.com/office/powerpoint/2010/main" val="135396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repeatCount="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4913781"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Long-Term Care: Business Owner</a:t>
            </a:r>
          </a:p>
        </p:txBody>
      </p:sp>
      <p:sp>
        <p:nvSpPr>
          <p:cNvPr id="23" name="Text Box 7"/>
          <p:cNvSpPr txBox="1">
            <a:spLocks noChangeArrowheads="1"/>
          </p:cNvSpPr>
          <p:nvPr/>
        </p:nvSpPr>
        <p:spPr bwMode="auto">
          <a:xfrm>
            <a:off x="618425" y="3535923"/>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sp>
        <p:nvSpPr>
          <p:cNvPr id="13" name="TextBox 12"/>
          <p:cNvSpPr txBox="1"/>
          <p:nvPr/>
        </p:nvSpPr>
        <p:spPr>
          <a:xfrm>
            <a:off x="1499600" y="6552775"/>
            <a:ext cx="4440552" cy="215444"/>
          </a:xfrm>
          <a:prstGeom prst="rect">
            <a:avLst/>
          </a:prstGeom>
          <a:noFill/>
        </p:spPr>
        <p:txBody>
          <a:bodyPr wrap="square" lIns="0" tIns="0" rIns="0" bIns="0" rtlCol="0">
            <a:spAutoFit/>
          </a:bodyPr>
          <a:lstStyle/>
          <a:p>
            <a:r>
              <a:rPr lang="en-US" sz="1400" dirty="0">
                <a:solidFill>
                  <a:schemeClr val="bg1"/>
                </a:solidFill>
                <a:latin typeface="+mn-lt"/>
              </a:rPr>
              <a:t>Case Study</a:t>
            </a:r>
          </a:p>
        </p:txBody>
      </p:sp>
      <p:grpSp>
        <p:nvGrpSpPr>
          <p:cNvPr id="15" name="Group 14"/>
          <p:cNvGrpSpPr/>
          <p:nvPr/>
        </p:nvGrpSpPr>
        <p:grpSpPr>
          <a:xfrm>
            <a:off x="559218" y="906542"/>
            <a:ext cx="8001001" cy="362218"/>
            <a:chOff x="559218" y="1006310"/>
            <a:chExt cx="8001001" cy="362218"/>
          </a:xfrm>
        </p:grpSpPr>
        <p:sp>
          <p:nvSpPr>
            <p:cNvPr id="17" name="Rectangle 16"/>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Jeff and Terri</a:t>
              </a:r>
            </a:p>
          </p:txBody>
        </p:sp>
        <p:sp>
          <p:nvSpPr>
            <p:cNvPr id="19" name="Text Box 7"/>
            <p:cNvSpPr txBox="1">
              <a:spLocks noChangeArrowheads="1"/>
            </p:cNvSpPr>
            <p:nvPr/>
          </p:nvSpPr>
          <p:spPr bwMode="auto">
            <a:xfrm>
              <a:off x="611560" y="1041225"/>
              <a:ext cx="380955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Long Term Policy Benefits</a:t>
              </a:r>
            </a:p>
          </p:txBody>
        </p:sp>
      </p:grpSp>
      <p:graphicFrame>
        <p:nvGraphicFramePr>
          <p:cNvPr id="24" name="Table 23"/>
          <p:cNvGraphicFramePr>
            <a:graphicFrameLocks noGrp="1"/>
          </p:cNvGraphicFramePr>
          <p:nvPr/>
        </p:nvGraphicFramePr>
        <p:xfrm>
          <a:off x="1652243" y="1556792"/>
          <a:ext cx="5839515" cy="4995432"/>
        </p:xfrm>
        <a:graphic>
          <a:graphicData uri="http://schemas.openxmlformats.org/drawingml/2006/table">
            <a:tbl>
              <a:tblPr>
                <a:tableStyleId>{2D5ABB26-0587-4C30-8999-92F81FD0307C}</a:tableStyleId>
              </a:tblPr>
              <a:tblGrid>
                <a:gridCol w="334790">
                  <a:extLst>
                    <a:ext uri="{9D8B030D-6E8A-4147-A177-3AD203B41FA5}">
                      <a16:colId xmlns:a16="http://schemas.microsoft.com/office/drawing/2014/main" val="20000"/>
                    </a:ext>
                  </a:extLst>
                </a:gridCol>
                <a:gridCol w="328352">
                  <a:extLst>
                    <a:ext uri="{9D8B030D-6E8A-4147-A177-3AD203B41FA5}">
                      <a16:colId xmlns:a16="http://schemas.microsoft.com/office/drawing/2014/main" val="20001"/>
                    </a:ext>
                  </a:extLst>
                </a:gridCol>
                <a:gridCol w="309037">
                  <a:extLst>
                    <a:ext uri="{9D8B030D-6E8A-4147-A177-3AD203B41FA5}">
                      <a16:colId xmlns:a16="http://schemas.microsoft.com/office/drawing/2014/main" val="20002"/>
                    </a:ext>
                  </a:extLst>
                </a:gridCol>
                <a:gridCol w="733963">
                  <a:extLst>
                    <a:ext uri="{9D8B030D-6E8A-4147-A177-3AD203B41FA5}">
                      <a16:colId xmlns:a16="http://schemas.microsoft.com/office/drawing/2014/main" val="20003"/>
                    </a:ext>
                  </a:extLst>
                </a:gridCol>
                <a:gridCol w="733963">
                  <a:extLst>
                    <a:ext uri="{9D8B030D-6E8A-4147-A177-3AD203B41FA5}">
                      <a16:colId xmlns:a16="http://schemas.microsoft.com/office/drawing/2014/main" val="20004"/>
                    </a:ext>
                  </a:extLst>
                </a:gridCol>
                <a:gridCol w="965742">
                  <a:extLst>
                    <a:ext uri="{9D8B030D-6E8A-4147-A177-3AD203B41FA5}">
                      <a16:colId xmlns:a16="http://schemas.microsoft.com/office/drawing/2014/main" val="20005"/>
                    </a:ext>
                  </a:extLst>
                </a:gridCol>
                <a:gridCol w="733963">
                  <a:extLst>
                    <a:ext uri="{9D8B030D-6E8A-4147-A177-3AD203B41FA5}">
                      <a16:colId xmlns:a16="http://schemas.microsoft.com/office/drawing/2014/main" val="20006"/>
                    </a:ext>
                  </a:extLst>
                </a:gridCol>
                <a:gridCol w="733963">
                  <a:extLst>
                    <a:ext uri="{9D8B030D-6E8A-4147-A177-3AD203B41FA5}">
                      <a16:colId xmlns:a16="http://schemas.microsoft.com/office/drawing/2014/main" val="20007"/>
                    </a:ext>
                  </a:extLst>
                </a:gridCol>
                <a:gridCol w="965742">
                  <a:extLst>
                    <a:ext uri="{9D8B030D-6E8A-4147-A177-3AD203B41FA5}">
                      <a16:colId xmlns:a16="http://schemas.microsoft.com/office/drawing/2014/main" val="20008"/>
                    </a:ext>
                  </a:extLst>
                </a:gridCol>
              </a:tblGrid>
              <a:tr h="124585">
                <a:tc>
                  <a:txBody>
                    <a:bodyPr/>
                    <a:lstStyle/>
                    <a:p>
                      <a:pPr algn="l" fontAlgn="b"/>
                      <a:endParaRPr lang="en-US" sz="800" b="0" i="0" u="none" strike="noStrike" dirty="0">
                        <a:solidFill>
                          <a:srgbClr val="000000"/>
                        </a:solidFill>
                        <a:effectLst/>
                        <a:latin typeface="Calibri" panose="020F0502020204030204" pitchFamily="34" charset="0"/>
                      </a:endParaRPr>
                    </a:p>
                  </a:txBody>
                  <a:tcPr marL="6168" marR="6168" marT="6168"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6168" marR="6168" marT="6168" marB="0" anchor="b"/>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6168" marR="6168" marT="6168" marB="0" anchor="b"/>
                </a:tc>
                <a:tc gridSpan="3">
                  <a:txBody>
                    <a:bodyPr/>
                    <a:lstStyle/>
                    <a:p>
                      <a:pPr algn="ctr" fontAlgn="b"/>
                      <a:r>
                        <a:rPr lang="en-US" sz="800" u="none" strike="noStrike" dirty="0">
                          <a:effectLst/>
                        </a:rPr>
                        <a:t>Jeff</a:t>
                      </a:r>
                      <a:endParaRPr lang="en-US" sz="800" b="1" i="0" u="none" strike="noStrike" dirty="0">
                        <a:solidFill>
                          <a:srgbClr val="000000"/>
                        </a:solidFill>
                        <a:effectLst/>
                        <a:latin typeface="Calibri" panose="020F0502020204030204" pitchFamily="34" charset="0"/>
                      </a:endParaRPr>
                    </a:p>
                  </a:txBody>
                  <a:tcPr marL="6168" marR="6168" marT="6168" marB="0" anchor="b"/>
                </a:tc>
                <a:tc hMerge="1">
                  <a:txBody>
                    <a:bodyPr/>
                    <a:lstStyle/>
                    <a:p>
                      <a:endParaRPr lang="en-US"/>
                    </a:p>
                  </a:txBody>
                  <a:tcPr/>
                </a:tc>
                <a:tc hMerge="1">
                  <a:txBody>
                    <a:bodyPr/>
                    <a:lstStyle/>
                    <a:p>
                      <a:endParaRPr lang="en-US"/>
                    </a:p>
                  </a:txBody>
                  <a:tcPr/>
                </a:tc>
                <a:tc gridSpan="3">
                  <a:txBody>
                    <a:bodyPr/>
                    <a:lstStyle/>
                    <a:p>
                      <a:pPr algn="ctr" fontAlgn="b"/>
                      <a:r>
                        <a:rPr lang="en-US" sz="800" u="none" strike="noStrike" dirty="0">
                          <a:effectLst/>
                        </a:rPr>
                        <a:t>Terri</a:t>
                      </a:r>
                      <a:endParaRPr lang="en-US" sz="800" b="1" i="0" u="none" strike="noStrike" dirty="0">
                        <a:solidFill>
                          <a:srgbClr val="000000"/>
                        </a:solidFill>
                        <a:effectLst/>
                        <a:latin typeface="Calibri" panose="020F0502020204030204" pitchFamily="34" charset="0"/>
                      </a:endParaRPr>
                    </a:p>
                  </a:txBody>
                  <a:tcPr marL="6168" marR="6168" marT="6168"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24585">
                <a:tc>
                  <a:txBody>
                    <a:bodyPr/>
                    <a:lstStyle/>
                    <a:p>
                      <a:pPr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168" marR="6168" marT="6168"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168" marR="6168" marT="6168"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gridSpan="3">
                  <a:txBody>
                    <a:bodyPr/>
                    <a:lstStyle/>
                    <a:p>
                      <a:pPr algn="ctr" fontAlgn="b"/>
                      <a:r>
                        <a:rPr lang="en-US" sz="800" u="none" strike="noStrike" dirty="0">
                          <a:solidFill>
                            <a:schemeClr val="bg1"/>
                          </a:solidFill>
                          <a:effectLst/>
                        </a:rPr>
                        <a:t>Genworth</a:t>
                      </a:r>
                      <a:endParaRPr lang="en-US" sz="800" b="1" i="0" u="none" strike="noStrike" dirty="0">
                        <a:solidFill>
                          <a:schemeClr val="bg1"/>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hMerge="1">
                  <a:txBody>
                    <a:bodyPr/>
                    <a:lstStyle/>
                    <a:p>
                      <a:endParaRPr lang="en-US"/>
                    </a:p>
                  </a:txBody>
                  <a:tcPr/>
                </a:tc>
                <a:tc hMerge="1">
                  <a:txBody>
                    <a:bodyPr/>
                    <a:lstStyle/>
                    <a:p>
                      <a:endParaRPr lang="en-US"/>
                    </a:p>
                  </a:txBody>
                  <a:tcPr/>
                </a:tc>
                <a:tc gridSpan="3">
                  <a:txBody>
                    <a:bodyPr/>
                    <a:lstStyle/>
                    <a:p>
                      <a:pPr algn="ctr" fontAlgn="b"/>
                      <a:r>
                        <a:rPr lang="en-US" sz="800" u="none" strike="noStrike" dirty="0">
                          <a:solidFill>
                            <a:schemeClr val="bg1"/>
                          </a:solidFill>
                          <a:effectLst/>
                        </a:rPr>
                        <a:t>Genworth</a:t>
                      </a:r>
                      <a:endParaRPr lang="en-US" sz="800" b="1" i="0" u="none" strike="noStrike" dirty="0">
                        <a:solidFill>
                          <a:schemeClr val="bg1"/>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24585">
                <a:tc>
                  <a:txBody>
                    <a:bodyPr/>
                    <a:lstStyle/>
                    <a:p>
                      <a:pPr algn="l" fontAlgn="b"/>
                      <a:endParaRPr lang="en-US" sz="800" b="0" i="0" u="none" strike="noStrike" dirty="0">
                        <a:solidFill>
                          <a:srgbClr val="000000"/>
                        </a:solidFill>
                        <a:effectLst/>
                        <a:latin typeface="Calibri" panose="020F0502020204030204" pitchFamily="34" charset="0"/>
                      </a:endParaRPr>
                    </a:p>
                  </a:txBody>
                  <a:tcPr marL="6168" marR="6168" marT="6168" marB="0" anchor="b"/>
                </a:tc>
                <a:tc>
                  <a:txBody>
                    <a:bodyPr/>
                    <a:lstStyle/>
                    <a:p>
                      <a:pPr algn="l" fontAlgn="b"/>
                      <a:endParaRPr lang="en-US" sz="800" b="0" i="0" u="none" strike="noStrike" dirty="0">
                        <a:solidFill>
                          <a:srgbClr val="000000"/>
                        </a:solidFill>
                        <a:effectLst/>
                        <a:latin typeface="Calibri" panose="020F0502020204030204" pitchFamily="34" charset="0"/>
                      </a:endParaRPr>
                    </a:p>
                  </a:txBody>
                  <a:tcPr marL="6168" marR="6168" marT="6168" marB="0" anchor="b"/>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Monthly</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LTC Total Benefit</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Monthly</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LTC Total Benefit</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2"/>
                  </a:ext>
                </a:extLst>
              </a:tr>
              <a:tr h="124585">
                <a:tc>
                  <a:txBody>
                    <a:bodyPr/>
                    <a:lstStyle/>
                    <a:p>
                      <a:pPr algn="ctr" fontAlgn="b"/>
                      <a:r>
                        <a:rPr lang="en-US" sz="800" u="none" strike="noStrike" dirty="0">
                          <a:effectLst/>
                        </a:rPr>
                        <a:t>Jeff</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Terri</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Total Annual¹</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Benefit</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Reimbursement</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Total Annual¹</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Benefit</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Reimbursement</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124585">
                <a:tc>
                  <a:txBody>
                    <a:bodyPr/>
                    <a:lstStyle/>
                    <a:p>
                      <a:pPr algn="ctr" fontAlgn="b"/>
                      <a:r>
                        <a:rPr lang="en-US" sz="800" u="none" strike="noStrike" dirty="0">
                          <a:effectLst/>
                        </a:rPr>
                        <a:t>Age</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800" u="none" strike="noStrike" dirty="0">
                          <a:effectLst/>
                        </a:rPr>
                        <a:t>Age</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800" u="none" strike="noStrike" dirty="0">
                          <a:effectLst/>
                        </a:rPr>
                        <a:t>Year </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800" u="none" strike="noStrike" dirty="0">
                          <a:effectLst/>
                        </a:rPr>
                        <a:t>Premium</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800" u="none" strike="noStrike" dirty="0">
                          <a:effectLst/>
                        </a:rPr>
                        <a:t>5% Compound</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800" u="none" strike="noStrike" dirty="0">
                          <a:effectLst/>
                        </a:rPr>
                        <a:t>4 year</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800" u="none" strike="noStrike" dirty="0">
                          <a:effectLst/>
                        </a:rPr>
                        <a:t>Premium</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800" u="none" strike="noStrike" dirty="0">
                          <a:effectLst/>
                        </a:rPr>
                        <a:t>5% Compound</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b"/>
                      <a:r>
                        <a:rPr lang="en-US" sz="800" u="none" strike="noStrike" dirty="0">
                          <a:effectLst/>
                        </a:rPr>
                        <a:t>4 year</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124585">
                <a:tc>
                  <a:txBody>
                    <a:bodyPr/>
                    <a:lstStyle/>
                    <a:p>
                      <a:pPr algn="ctr" fontAlgn="b"/>
                      <a:r>
                        <a:rPr lang="en-US" sz="800" u="none" strike="noStrike" dirty="0">
                          <a:effectLst/>
                        </a:rPr>
                        <a:t>52</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b"/>
                      <a:r>
                        <a:rPr lang="en-US" sz="800" u="none" strike="noStrike" dirty="0">
                          <a:effectLst/>
                        </a:rPr>
                        <a:t>51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b"/>
                      <a:r>
                        <a:rPr lang="en-US" sz="800" u="none" strike="noStrike" dirty="0">
                          <a:effectLst/>
                        </a:rPr>
                        <a:t>$5,000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b"/>
                      <a:r>
                        <a:rPr lang="en-US" sz="800" u="none" strike="noStrike" dirty="0">
                          <a:effectLst/>
                        </a:rPr>
                        <a:t>$240,000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b"/>
                      <a:r>
                        <a:rPr lang="en-US" sz="800" u="none" strike="noStrike" dirty="0">
                          <a:effectLst/>
                        </a:rPr>
                        <a:t>$5,000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b"/>
                      <a:r>
                        <a:rPr lang="en-US" sz="800" u="none" strike="noStrike" dirty="0">
                          <a:effectLst/>
                        </a:rPr>
                        <a:t>$240,000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5"/>
                  </a:ext>
                </a:extLst>
              </a:tr>
              <a:tr h="124585">
                <a:tc>
                  <a:txBody>
                    <a:bodyPr/>
                    <a:lstStyle/>
                    <a:p>
                      <a:pPr algn="ctr" fontAlgn="b"/>
                      <a:r>
                        <a:rPr lang="en-US" sz="800" u="none" strike="noStrike" dirty="0">
                          <a:effectLst/>
                        </a:rPr>
                        <a:t>53</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$5,250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$252,000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$5,250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$252,000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6"/>
                  </a:ext>
                </a:extLst>
              </a:tr>
              <a:tr h="124585">
                <a:tc>
                  <a:txBody>
                    <a:bodyPr/>
                    <a:lstStyle/>
                    <a:p>
                      <a:pPr algn="ctr" fontAlgn="b"/>
                      <a:r>
                        <a:rPr lang="en-US" sz="800" u="none" strike="noStrike" dirty="0">
                          <a:effectLst/>
                        </a:rPr>
                        <a:t>54</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$5,513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$264,600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$5,513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$264,600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7"/>
                  </a:ext>
                </a:extLst>
              </a:tr>
              <a:tr h="124585">
                <a:tc>
                  <a:txBody>
                    <a:bodyPr/>
                    <a:lstStyle/>
                    <a:p>
                      <a:pPr algn="ctr" fontAlgn="b"/>
                      <a:r>
                        <a:rPr lang="en-US" sz="800" u="none" strike="noStrike" dirty="0">
                          <a:effectLst/>
                        </a:rPr>
                        <a:t>55</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$5,788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$277,830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$5,788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$277,830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8"/>
                  </a:ext>
                </a:extLst>
              </a:tr>
              <a:tr h="124585">
                <a:tc>
                  <a:txBody>
                    <a:bodyPr/>
                    <a:lstStyle/>
                    <a:p>
                      <a:pPr algn="ctr" fontAlgn="b"/>
                      <a:r>
                        <a:rPr lang="en-US" sz="800" u="none" strike="noStrike" dirty="0">
                          <a:effectLst/>
                        </a:rPr>
                        <a:t>56</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$6,078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$291,722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$6,078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$291,722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9"/>
                  </a:ext>
                </a:extLst>
              </a:tr>
              <a:tr h="124585">
                <a:tc>
                  <a:txBody>
                    <a:bodyPr/>
                    <a:lstStyle/>
                    <a:p>
                      <a:pPr algn="ctr" fontAlgn="b"/>
                      <a:r>
                        <a:rPr lang="en-US" sz="800" u="none" strike="noStrike" dirty="0">
                          <a:effectLst/>
                        </a:rPr>
                        <a:t>57</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$6,381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$306,308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$6,381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$306,308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0"/>
                  </a:ext>
                </a:extLst>
              </a:tr>
              <a:tr h="124585">
                <a:tc>
                  <a:txBody>
                    <a:bodyPr/>
                    <a:lstStyle/>
                    <a:p>
                      <a:pPr algn="ctr" fontAlgn="b"/>
                      <a:r>
                        <a:rPr lang="en-US" sz="800" u="none" strike="noStrike" dirty="0">
                          <a:effectLst/>
                        </a:rPr>
                        <a:t>58</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$6,700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$321,623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$6,700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$321,623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1"/>
                  </a:ext>
                </a:extLst>
              </a:tr>
              <a:tr h="124585">
                <a:tc>
                  <a:txBody>
                    <a:bodyPr/>
                    <a:lstStyle/>
                    <a:p>
                      <a:pPr algn="ctr" fontAlgn="b"/>
                      <a:r>
                        <a:rPr lang="en-US" sz="800" u="none" strike="noStrike" dirty="0">
                          <a:effectLst/>
                        </a:rPr>
                        <a:t>59</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$7,036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$337,704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$7,036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$337,704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2"/>
                  </a:ext>
                </a:extLst>
              </a:tr>
              <a:tr h="124585">
                <a:tc>
                  <a:txBody>
                    <a:bodyPr/>
                    <a:lstStyle/>
                    <a:p>
                      <a:pPr algn="ctr" fontAlgn="b"/>
                      <a:r>
                        <a:rPr lang="en-US" sz="800" u="none" strike="noStrike" dirty="0">
                          <a:effectLst/>
                        </a:rPr>
                        <a:t>60</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$7,387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$354,589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$7,387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$354,589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3"/>
                  </a:ext>
                </a:extLst>
              </a:tr>
              <a:tr h="124585">
                <a:tc>
                  <a:txBody>
                    <a:bodyPr/>
                    <a:lstStyle/>
                    <a:p>
                      <a:pPr algn="ctr" fontAlgn="b"/>
                      <a:r>
                        <a:rPr lang="en-US" sz="800" u="none" strike="noStrike" dirty="0">
                          <a:effectLst/>
                        </a:rPr>
                        <a:t>61</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$372,319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$372,319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4"/>
                  </a:ext>
                </a:extLst>
              </a:tr>
              <a:tr h="124585">
                <a:tc gridSpan="3">
                  <a:txBody>
                    <a:bodyPr/>
                    <a:lstStyle/>
                    <a:p>
                      <a:pPr algn="ctr" fontAlgn="b"/>
                      <a:r>
                        <a:rPr lang="en-US" sz="800" u="none" strike="noStrike" dirty="0">
                          <a:effectLst/>
                        </a:rPr>
                        <a:t>Total</a:t>
                      </a:r>
                      <a:endParaRPr lang="en-US" sz="800" b="1"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solidFill>
                      <a:schemeClr val="accent1">
                        <a:lumMod val="20000"/>
                        <a:lumOff val="80000"/>
                      </a:schemeClr>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$15,635</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$17,575</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5"/>
                  </a:ext>
                </a:extLst>
              </a:tr>
              <a:tr h="124585">
                <a:tc>
                  <a:txBody>
                    <a:bodyPr/>
                    <a:lstStyle/>
                    <a:p>
                      <a:pPr algn="ctr" fontAlgn="b"/>
                      <a:r>
                        <a:rPr lang="en-US" sz="800" u="none" strike="noStrike" dirty="0">
                          <a:effectLst/>
                        </a:rPr>
                        <a:t>62</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$8,144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$390,935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$8,144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$390,935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6"/>
                  </a:ext>
                </a:extLst>
              </a:tr>
              <a:tr h="124585">
                <a:tc>
                  <a:txBody>
                    <a:bodyPr/>
                    <a:lstStyle/>
                    <a:p>
                      <a:pPr algn="ctr" fontAlgn="b"/>
                      <a:r>
                        <a:rPr lang="en-US" sz="800" u="none" strike="noStrike" dirty="0">
                          <a:effectLst/>
                        </a:rPr>
                        <a:t>63</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$8,552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$410,481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$8,552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$410,481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7"/>
                  </a:ext>
                </a:extLst>
              </a:tr>
              <a:tr h="124585">
                <a:tc>
                  <a:txBody>
                    <a:bodyPr/>
                    <a:lstStyle/>
                    <a:p>
                      <a:pPr algn="ctr" fontAlgn="b"/>
                      <a:r>
                        <a:rPr lang="en-US" sz="800" u="none" strike="noStrike" dirty="0">
                          <a:effectLst/>
                        </a:rPr>
                        <a:t>64</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$8,979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$431,006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$8,979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$431,006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8"/>
                  </a:ext>
                </a:extLst>
              </a:tr>
              <a:tr h="124585">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$9,428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$452,556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$9,428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$452,556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9"/>
                  </a:ext>
                </a:extLst>
              </a:tr>
              <a:tr h="124585">
                <a:tc>
                  <a:txBody>
                    <a:bodyPr/>
                    <a:lstStyle/>
                    <a:p>
                      <a:pPr algn="ctr" fontAlgn="b"/>
                      <a:r>
                        <a:rPr lang="en-US" sz="800" u="none" strike="noStrike" dirty="0">
                          <a:effectLst/>
                        </a:rPr>
                        <a:t>66</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$9,900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$475,184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$9,900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$475,184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0"/>
                  </a:ext>
                </a:extLst>
              </a:tr>
              <a:tr h="124585">
                <a:tc>
                  <a:txBody>
                    <a:bodyPr/>
                    <a:lstStyle/>
                    <a:p>
                      <a:pPr algn="ctr" fontAlgn="b"/>
                      <a:r>
                        <a:rPr lang="en-US" sz="800" u="none" strike="noStrike" dirty="0">
                          <a:effectLst/>
                        </a:rPr>
                        <a:t>67</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$10,395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$498,943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$10,395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$498,943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1"/>
                  </a:ext>
                </a:extLst>
              </a:tr>
              <a:tr h="124585">
                <a:tc>
                  <a:txBody>
                    <a:bodyPr/>
                    <a:lstStyle/>
                    <a:p>
                      <a:pPr algn="ctr" fontAlgn="b"/>
                      <a:r>
                        <a:rPr lang="en-US" sz="800" u="none" strike="noStrike" dirty="0">
                          <a:effectLst/>
                        </a:rPr>
                        <a:t>68</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$10,914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$523,890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$10,914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$523,890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2"/>
                  </a:ext>
                </a:extLst>
              </a:tr>
              <a:tr h="124585">
                <a:tc>
                  <a:txBody>
                    <a:bodyPr/>
                    <a:lstStyle/>
                    <a:p>
                      <a:pPr algn="ctr" fontAlgn="b"/>
                      <a:r>
                        <a:rPr lang="en-US" sz="800" u="none" strike="noStrike" dirty="0">
                          <a:effectLst/>
                        </a:rPr>
                        <a:t>69</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$11,460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$550,084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$11,460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$550,084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3"/>
                  </a:ext>
                </a:extLst>
              </a:tr>
              <a:tr h="124585">
                <a:tc>
                  <a:txBody>
                    <a:bodyPr/>
                    <a:lstStyle/>
                    <a:p>
                      <a:pPr algn="ctr" fontAlgn="b"/>
                      <a:r>
                        <a:rPr lang="en-US" sz="800" u="none" strike="noStrike" dirty="0">
                          <a:effectLst/>
                        </a:rPr>
                        <a:t>70</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$12,033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$577,589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$12,033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$577,589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4"/>
                  </a:ext>
                </a:extLst>
              </a:tr>
              <a:tr h="124585">
                <a:tc>
                  <a:txBody>
                    <a:bodyPr/>
                    <a:lstStyle/>
                    <a:p>
                      <a:pPr algn="ctr" fontAlgn="b"/>
                      <a:r>
                        <a:rPr lang="en-US" sz="800" u="none" strike="noStrike" dirty="0">
                          <a:effectLst/>
                        </a:rPr>
                        <a:t>71</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$12,635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$606,468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$12,635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$606,468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5"/>
                  </a:ext>
                </a:extLst>
              </a:tr>
              <a:tr h="124585">
                <a:tc gridSpan="3">
                  <a:txBody>
                    <a:bodyPr/>
                    <a:lstStyle/>
                    <a:p>
                      <a:pPr algn="ctr" fontAlgn="b"/>
                      <a:r>
                        <a:rPr lang="en-US" sz="800" u="none" strike="noStrike" dirty="0">
                          <a:effectLst/>
                        </a:rPr>
                        <a:t>Total</a:t>
                      </a:r>
                      <a:endParaRPr lang="en-US" sz="800" b="1"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solidFill>
                      <a:schemeClr val="accent1">
                        <a:lumMod val="20000"/>
                        <a:lumOff val="80000"/>
                      </a:schemeClr>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hMerge="1">
                  <a:txBody>
                    <a:bodyPr/>
                    <a:lstStyle/>
                    <a:p>
                      <a:pPr algn="ctr" fontAlgn="b"/>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$31,269</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$35,150</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26"/>
                  </a:ext>
                </a:extLst>
              </a:tr>
              <a:tr h="124585">
                <a:tc>
                  <a:txBody>
                    <a:bodyPr/>
                    <a:lstStyle/>
                    <a:p>
                      <a:pPr algn="ctr" fontAlgn="b"/>
                      <a:r>
                        <a:rPr lang="en-US" sz="800" u="none" strike="noStrike" dirty="0">
                          <a:effectLst/>
                        </a:rPr>
                        <a:t>72</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$13,266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$636,791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$13,266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$636,791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7"/>
                  </a:ext>
                </a:extLst>
              </a:tr>
              <a:tr h="124585">
                <a:tc>
                  <a:txBody>
                    <a:bodyPr/>
                    <a:lstStyle/>
                    <a:p>
                      <a:pPr algn="ctr" fontAlgn="b"/>
                      <a:r>
                        <a:rPr lang="en-US" sz="800" u="none" strike="noStrike" dirty="0">
                          <a:effectLst/>
                        </a:rPr>
                        <a:t>73</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$13,930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$668,631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$13,930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$668,631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8"/>
                  </a:ext>
                </a:extLst>
              </a:tr>
              <a:tr h="124585">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$14,626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$702,063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$14,626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$702,063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9"/>
                  </a:ext>
                </a:extLst>
              </a:tr>
              <a:tr h="124585">
                <a:tc>
                  <a:txBody>
                    <a:bodyPr/>
                    <a:lstStyle/>
                    <a:p>
                      <a:pPr algn="ctr" fontAlgn="b"/>
                      <a:r>
                        <a:rPr lang="en-US" sz="800" u="none" strike="noStrike" dirty="0">
                          <a:effectLst/>
                        </a:rPr>
                        <a:t>75</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$15,358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$737,166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$15,358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$737,166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0"/>
                  </a:ext>
                </a:extLst>
              </a:tr>
              <a:tr h="124585">
                <a:tc>
                  <a:txBody>
                    <a:bodyPr/>
                    <a:lstStyle/>
                    <a:p>
                      <a:pPr algn="ctr" fontAlgn="b"/>
                      <a:r>
                        <a:rPr lang="en-US" sz="800" u="none" strike="noStrike" dirty="0">
                          <a:effectLst/>
                        </a:rPr>
                        <a:t>76</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$16,125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$774,024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$16,125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$774,024</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1"/>
                  </a:ext>
                </a:extLst>
              </a:tr>
              <a:tr h="124585">
                <a:tc>
                  <a:txBody>
                    <a:bodyPr/>
                    <a:lstStyle/>
                    <a:p>
                      <a:pPr algn="ctr" fontAlgn="b"/>
                      <a:r>
                        <a:rPr lang="en-US" sz="800" u="none" strike="noStrike" dirty="0">
                          <a:effectLst/>
                        </a:rPr>
                        <a:t>77</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$16,932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$812,725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$16,932</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$812,725</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2"/>
                  </a:ext>
                </a:extLst>
              </a:tr>
              <a:tr h="124585">
                <a:tc>
                  <a:txBody>
                    <a:bodyPr/>
                    <a:lstStyle/>
                    <a:p>
                      <a:pPr algn="ctr" fontAlgn="b"/>
                      <a:r>
                        <a:rPr lang="en-US" sz="800" u="none" strike="noStrike" dirty="0">
                          <a:solidFill>
                            <a:schemeClr val="bg1"/>
                          </a:solidFill>
                          <a:effectLst/>
                        </a:rPr>
                        <a:t>78</a:t>
                      </a:r>
                      <a:endParaRPr lang="en-US" sz="800" b="0" i="0" u="none" strike="noStrike" dirty="0">
                        <a:solidFill>
                          <a:schemeClr val="bg1"/>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solidFill>
                      <a:schemeClr val="accent1"/>
                    </a:solidFill>
                  </a:tcPr>
                </a:tc>
                <a:tc>
                  <a:txBody>
                    <a:bodyPr/>
                    <a:lstStyle/>
                    <a:p>
                      <a:pPr algn="ctr" fontAlgn="b"/>
                      <a:r>
                        <a:rPr lang="en-US" sz="800" u="none" strike="noStrike" dirty="0">
                          <a:effectLst/>
                        </a:rPr>
                        <a:t>77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$17,778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$853,361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$17,778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$853,361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3"/>
                  </a:ext>
                </a:extLst>
              </a:tr>
              <a:tr h="124585">
                <a:tc>
                  <a:txBody>
                    <a:bodyPr/>
                    <a:lstStyle/>
                    <a:p>
                      <a:pPr algn="ctr" fontAlgn="b"/>
                      <a:r>
                        <a:rPr lang="en-US" sz="800" u="none" strike="noStrike" dirty="0">
                          <a:effectLst/>
                        </a:rPr>
                        <a:t>79</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28</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$18,667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$896,030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$18,667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$896,030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4"/>
                  </a:ext>
                </a:extLst>
              </a:tr>
              <a:tr h="124585">
                <a:tc>
                  <a:txBody>
                    <a:bodyPr/>
                    <a:lstStyle/>
                    <a:p>
                      <a:pPr algn="ctr" fontAlgn="b"/>
                      <a:r>
                        <a:rPr lang="en-US" sz="800" u="none" strike="noStrike" dirty="0">
                          <a:effectLst/>
                        </a:rPr>
                        <a:t>80</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79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29</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$19,601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$940,831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$19,601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$940,831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5"/>
                  </a:ext>
                </a:extLst>
              </a:tr>
              <a:tr h="124585">
                <a:tc>
                  <a:txBody>
                    <a:bodyPr/>
                    <a:lstStyle/>
                    <a:p>
                      <a:pPr algn="ctr" fontAlgn="b"/>
                      <a:r>
                        <a:rPr lang="en-US" sz="800" u="none" strike="noStrike" dirty="0">
                          <a:effectLst/>
                        </a:rPr>
                        <a:t>81</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80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30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$20,581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$987,873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$20,581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$987,873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6"/>
                  </a:ext>
                </a:extLst>
              </a:tr>
              <a:tr h="124585">
                <a:tc>
                  <a:txBody>
                    <a:bodyPr/>
                    <a:lstStyle/>
                    <a:p>
                      <a:pPr algn="ctr" fontAlgn="b"/>
                      <a:r>
                        <a:rPr lang="en-US" sz="800" u="none" strike="noStrike" dirty="0">
                          <a:effectLst/>
                        </a:rPr>
                        <a:t>Total </a:t>
                      </a:r>
                      <a:endParaRPr lang="en-US" sz="800" b="1"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$46,904</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$52,725</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b"/>
                      <a:r>
                        <a:rPr lang="en-US" sz="800" u="none" strike="noStrike" dirty="0">
                          <a:effectLst/>
                        </a:rPr>
                        <a:t> </a:t>
                      </a:r>
                      <a:endParaRPr lang="en-US" sz="800" b="1"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37"/>
                  </a:ext>
                </a:extLst>
              </a:tr>
              <a:tr h="124585">
                <a:tc>
                  <a:txBody>
                    <a:bodyPr/>
                    <a:lstStyle/>
                    <a:p>
                      <a:pPr algn="ctr" fontAlgn="b"/>
                      <a:r>
                        <a:rPr lang="en-US" sz="800" u="none" strike="noStrike" dirty="0">
                          <a:effectLst/>
                        </a:rPr>
                        <a:t>82</a:t>
                      </a:r>
                      <a:endParaRPr lang="en-US" sz="800" b="0" i="0" u="none" strike="noStrike" dirty="0">
                        <a:solidFill>
                          <a:srgbClr val="000000"/>
                        </a:solidFill>
                        <a:effectLst/>
                        <a:latin typeface="Calibri" panose="020F0502020204030204" pitchFamily="34" charset="0"/>
                      </a:endParaRPr>
                    </a:p>
                  </a:txBody>
                  <a:tcPr marL="6168" marR="6168" marT="6168" marB="0" anchor="b">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solidFill>
                            <a:schemeClr val="bg1"/>
                          </a:solidFill>
                          <a:effectLst/>
                        </a:rPr>
                        <a:t>81</a:t>
                      </a:r>
                      <a:endParaRPr lang="en-US" sz="800" b="0" i="0" u="none" strike="noStrike" dirty="0">
                        <a:solidFill>
                          <a:schemeClr val="bg1"/>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algn="ctr" fontAlgn="b"/>
                      <a:r>
                        <a:rPr lang="en-US" sz="800" u="none" strike="noStrike" dirty="0">
                          <a:effectLst/>
                        </a:rPr>
                        <a:t>31</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$1,563</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$21,610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$1,037,266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$1,757</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$21,610</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b"/>
                      <a:r>
                        <a:rPr lang="en-US" sz="800" u="none" strike="noStrike" dirty="0">
                          <a:effectLst/>
                        </a:rPr>
                        <a:t>$1,037,266</a:t>
                      </a:r>
                      <a:endParaRPr lang="en-US" sz="800" b="0" i="0" u="none" strike="noStrike" dirty="0">
                        <a:solidFill>
                          <a:srgbClr val="000000"/>
                        </a:solidFill>
                        <a:effectLst/>
                        <a:latin typeface="Calibri" panose="020F0502020204030204" pitchFamily="34" charset="0"/>
                      </a:endParaRPr>
                    </a:p>
                  </a:txBody>
                  <a:tcPr marL="6168" marR="6168" marT="6168" marB="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8"/>
                  </a:ext>
                </a:extLst>
              </a:tr>
            </a:tbl>
          </a:graphicData>
        </a:graphic>
      </p:graphicFrame>
      <p:sp>
        <p:nvSpPr>
          <p:cNvPr id="12" name="Rectangle 11"/>
          <p:cNvSpPr/>
          <p:nvPr/>
        </p:nvSpPr>
        <p:spPr>
          <a:xfrm>
            <a:off x="8604448" y="6368109"/>
            <a:ext cx="418704" cy="369332"/>
          </a:xfrm>
          <a:prstGeom prst="rect">
            <a:avLst/>
          </a:prstGeom>
        </p:spPr>
        <p:txBody>
          <a:bodyPr wrap="none">
            <a:spAutoFit/>
          </a:bodyPr>
          <a:lstStyle/>
          <a:p>
            <a:r>
              <a:rPr lang="en-US" dirty="0"/>
              <a:t>17</a:t>
            </a:r>
          </a:p>
        </p:txBody>
      </p:sp>
    </p:spTree>
    <p:extLst>
      <p:ext uri="{BB962C8B-B14F-4D97-AF65-F5344CB8AC3E}">
        <p14:creationId xmlns:p14="http://schemas.microsoft.com/office/powerpoint/2010/main" val="375266003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179512" y="181142"/>
            <a:ext cx="7159909"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Long-Term Care: Annual Premium Hybrid Policy</a:t>
            </a:r>
          </a:p>
        </p:txBody>
      </p:sp>
      <p:sp>
        <p:nvSpPr>
          <p:cNvPr id="42" name="Rectangle 41"/>
          <p:cNvSpPr/>
          <p:nvPr/>
        </p:nvSpPr>
        <p:spPr>
          <a:xfrm>
            <a:off x="3596028" y="1374161"/>
            <a:ext cx="4896544" cy="150101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8" y="1436877"/>
            <a:ext cx="4248794" cy="1323439"/>
          </a:xfrm>
          <a:prstGeom prst="rect">
            <a:avLst/>
          </a:prstGeom>
          <a:noFill/>
        </p:spPr>
        <p:txBody>
          <a:bodyPr wrap="square" rtlCol="0">
            <a:spAutoFit/>
          </a:bodyPr>
          <a:lstStyle/>
          <a:p>
            <a:r>
              <a:rPr lang="en-US" sz="1600" dirty="0">
                <a:solidFill>
                  <a:schemeClr val="bg1"/>
                </a:solidFill>
                <a:latin typeface="+mj-lt"/>
              </a:rPr>
              <a:t>David and Debra have worked hard to accumulate assets.  They reviewed LTC Insurance several years ago but decided not to buy then. Now they want to make sure they have a basic amount to cover if something happens.</a:t>
            </a:r>
          </a:p>
        </p:txBody>
      </p:sp>
      <p:sp>
        <p:nvSpPr>
          <p:cNvPr id="36" name="TextBox 35"/>
          <p:cNvSpPr txBox="1"/>
          <p:nvPr/>
        </p:nvSpPr>
        <p:spPr>
          <a:xfrm>
            <a:off x="4808260" y="3199035"/>
            <a:ext cx="3796187" cy="2677656"/>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 </a:t>
            </a:r>
          </a:p>
          <a:p>
            <a:pPr marL="115888" indent="-115888">
              <a:buFont typeface="Arial" panose="020B0604020202020204" pitchFamily="34" charset="0"/>
              <a:buChar char="•"/>
            </a:pPr>
            <a:r>
              <a:rPr lang="en-US" sz="1400" dirty="0">
                <a:solidFill>
                  <a:schemeClr val="bg2">
                    <a:lumMod val="50000"/>
                  </a:schemeClr>
                </a:solidFill>
                <a:latin typeface="+mj-lt"/>
              </a:rPr>
              <a:t>Submit applications to LTC company for approval </a:t>
            </a:r>
          </a:p>
          <a:p>
            <a:pPr marL="115888" indent="-115888">
              <a:buFont typeface="Arial" panose="020B0604020202020204" pitchFamily="34" charset="0"/>
              <a:buChar char="•"/>
            </a:pPr>
            <a:r>
              <a:rPr lang="en-US" sz="1400" dirty="0">
                <a:solidFill>
                  <a:schemeClr val="bg2">
                    <a:lumMod val="50000"/>
                  </a:schemeClr>
                </a:solidFill>
                <a:latin typeface="+mj-lt"/>
              </a:rPr>
              <a:t>Transfer cash value from Debra’s old policy</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LTC Benefits are paid in cash so that David and  Debra are not restricted on who they pay for services</a:t>
            </a:r>
          </a:p>
          <a:p>
            <a:pPr marL="115888" indent="-115888">
              <a:buFont typeface="Arial" panose="020B0604020202020204" pitchFamily="34" charset="0"/>
              <a:buChar char="•"/>
            </a:pPr>
            <a:r>
              <a:rPr lang="en-US" sz="1400" dirty="0">
                <a:solidFill>
                  <a:schemeClr val="bg2">
                    <a:lumMod val="50000"/>
                  </a:schemeClr>
                </a:solidFill>
              </a:rPr>
              <a:t>If no LTC Benefits are paid out, their family will receive the tax free death benefit</a:t>
            </a:r>
          </a:p>
        </p:txBody>
      </p:sp>
      <p:sp>
        <p:nvSpPr>
          <p:cNvPr id="23" name="Rectangle 22"/>
          <p:cNvSpPr/>
          <p:nvPr/>
        </p:nvSpPr>
        <p:spPr>
          <a:xfrm>
            <a:off x="3596028" y="1004829"/>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1004829"/>
            <a:ext cx="2880320" cy="369332"/>
          </a:xfrm>
          <a:prstGeom prst="rect">
            <a:avLst/>
          </a:prstGeom>
          <a:noFill/>
        </p:spPr>
        <p:txBody>
          <a:bodyPr wrap="square" rtlCol="0">
            <a:spAutoFit/>
          </a:bodyPr>
          <a:lstStyle/>
          <a:p>
            <a:r>
              <a:rPr lang="en-US" b="1" dirty="0">
                <a:solidFill>
                  <a:schemeClr val="bg1"/>
                </a:solidFill>
              </a:rPr>
              <a:t>David (60) and Debra (58)</a:t>
            </a:r>
          </a:p>
        </p:txBody>
      </p:sp>
      <p:sp>
        <p:nvSpPr>
          <p:cNvPr id="31" name="Rectangle 30"/>
          <p:cNvSpPr/>
          <p:nvPr/>
        </p:nvSpPr>
        <p:spPr>
          <a:xfrm>
            <a:off x="1004683" y="4703298"/>
            <a:ext cx="3222395" cy="1200329"/>
          </a:xfrm>
          <a:prstGeom prst="rect">
            <a:avLst/>
          </a:prstGeom>
        </p:spPr>
        <p:txBody>
          <a:bodyPr wrap="square">
            <a:spAutoFit/>
          </a:bodyPr>
          <a:lstStyle/>
          <a:p>
            <a:r>
              <a:rPr lang="en-US" dirty="0">
                <a:solidFill>
                  <a:schemeClr val="bg2">
                    <a:lumMod val="50000"/>
                  </a:schemeClr>
                </a:solidFill>
                <a:latin typeface="+mn-lt"/>
              </a:rPr>
              <a:t>“We are just now at a point of having enough to retire…I want to be sure and cover a worst case scenario</a:t>
            </a:r>
            <a:r>
              <a:rPr lang="en-US" dirty="0">
                <a:solidFill>
                  <a:schemeClr val="bg2">
                    <a:lumMod val="50000"/>
                  </a:schemeClr>
                </a:solidFill>
              </a:rPr>
              <a:t>.</a:t>
            </a:r>
            <a:r>
              <a:rPr lang="en-US" dirty="0">
                <a:solidFill>
                  <a:schemeClr val="bg2">
                    <a:lumMod val="50000"/>
                  </a:schemeClr>
                </a:solidFill>
                <a:latin typeface="+mn-lt"/>
              </a:rPr>
              <a:t>” – David</a:t>
            </a:r>
          </a:p>
        </p:txBody>
      </p:sp>
      <p:cxnSp>
        <p:nvCxnSpPr>
          <p:cNvPr id="46" name="Straight Arrow Connector 45"/>
          <p:cNvCxnSpPr/>
          <p:nvPr/>
        </p:nvCxnSpPr>
        <p:spPr>
          <a:xfrm>
            <a:off x="4420806" y="3356992"/>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2838420"/>
            <a:ext cx="387455" cy="3110860"/>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653136"/>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 flipH="1">
            <a:off x="757430" y="995693"/>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8604448" y="6368109"/>
            <a:ext cx="418704" cy="369332"/>
          </a:xfrm>
          <a:prstGeom prst="rect">
            <a:avLst/>
          </a:prstGeom>
        </p:spPr>
        <p:txBody>
          <a:bodyPr wrap="none">
            <a:spAutoFit/>
          </a:bodyPr>
          <a:lstStyle/>
          <a:p>
            <a:r>
              <a:rPr lang="en-US" dirty="0"/>
              <a:t>18</a:t>
            </a:r>
          </a:p>
        </p:txBody>
      </p:sp>
    </p:spTree>
    <p:extLst>
      <p:ext uri="{BB962C8B-B14F-4D97-AF65-F5344CB8AC3E}">
        <p14:creationId xmlns:p14="http://schemas.microsoft.com/office/powerpoint/2010/main" val="623289126"/>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7031669"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Long-Term Care: Annual Premium Hybrid Policy</a:t>
            </a:r>
          </a:p>
        </p:txBody>
      </p:sp>
      <p:sp>
        <p:nvSpPr>
          <p:cNvPr id="23" name="Text Box 7"/>
          <p:cNvSpPr txBox="1">
            <a:spLocks noChangeArrowheads="1"/>
          </p:cNvSpPr>
          <p:nvPr/>
        </p:nvSpPr>
        <p:spPr bwMode="auto">
          <a:xfrm>
            <a:off x="618425" y="3535923"/>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sp>
        <p:nvSpPr>
          <p:cNvPr id="13" name="TextBox 12"/>
          <p:cNvSpPr txBox="1"/>
          <p:nvPr/>
        </p:nvSpPr>
        <p:spPr>
          <a:xfrm>
            <a:off x="1499600" y="6552775"/>
            <a:ext cx="4440552" cy="215444"/>
          </a:xfrm>
          <a:prstGeom prst="rect">
            <a:avLst/>
          </a:prstGeom>
          <a:noFill/>
        </p:spPr>
        <p:txBody>
          <a:bodyPr wrap="square" lIns="0" tIns="0" rIns="0" bIns="0" rtlCol="0">
            <a:spAutoFit/>
          </a:bodyPr>
          <a:lstStyle/>
          <a:p>
            <a:r>
              <a:rPr lang="en-US" sz="1400" dirty="0">
                <a:solidFill>
                  <a:schemeClr val="bg1"/>
                </a:solidFill>
                <a:latin typeface="+mn-lt"/>
              </a:rPr>
              <a:t>Case Study</a:t>
            </a:r>
          </a:p>
        </p:txBody>
      </p:sp>
      <p:grpSp>
        <p:nvGrpSpPr>
          <p:cNvPr id="11" name="Group 10"/>
          <p:cNvGrpSpPr/>
          <p:nvPr/>
        </p:nvGrpSpPr>
        <p:grpSpPr>
          <a:xfrm>
            <a:off x="559218" y="836712"/>
            <a:ext cx="8001001" cy="362218"/>
            <a:chOff x="559218" y="1006310"/>
            <a:chExt cx="8001001" cy="362218"/>
          </a:xfrm>
        </p:grpSpPr>
        <p:sp>
          <p:nvSpPr>
            <p:cNvPr id="12" name="Rectangle 11"/>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7"/>
            <p:cNvSpPr txBox="1">
              <a:spLocks noChangeArrowheads="1"/>
            </p:cNvSpPr>
            <p:nvPr/>
          </p:nvSpPr>
          <p:spPr bwMode="auto">
            <a:xfrm>
              <a:off x="2771801" y="1041225"/>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David and Debra</a:t>
              </a:r>
            </a:p>
          </p:txBody>
        </p:sp>
        <p:sp>
          <p:nvSpPr>
            <p:cNvPr id="16" name="Text Box 7"/>
            <p:cNvSpPr txBox="1">
              <a:spLocks noChangeArrowheads="1"/>
            </p:cNvSpPr>
            <p:nvPr/>
          </p:nvSpPr>
          <p:spPr bwMode="auto">
            <a:xfrm>
              <a:off x="611560" y="1041225"/>
              <a:ext cx="380955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Life and Long Term Policy Benefits</a:t>
              </a:r>
            </a:p>
          </p:txBody>
        </p:sp>
      </p:grpSp>
      <p:graphicFrame>
        <p:nvGraphicFramePr>
          <p:cNvPr id="20" name="Table 19"/>
          <p:cNvGraphicFramePr>
            <a:graphicFrameLocks noGrp="1"/>
          </p:cNvGraphicFramePr>
          <p:nvPr/>
        </p:nvGraphicFramePr>
        <p:xfrm>
          <a:off x="1583457" y="1556800"/>
          <a:ext cx="5977087" cy="5040552"/>
        </p:xfrm>
        <a:graphic>
          <a:graphicData uri="http://schemas.openxmlformats.org/drawingml/2006/table">
            <a:tbl>
              <a:tblPr>
                <a:tableStyleId>{2D5ABB26-0587-4C30-8999-92F81FD0307C}</a:tableStyleId>
              </a:tblPr>
              <a:tblGrid>
                <a:gridCol w="343815">
                  <a:extLst>
                    <a:ext uri="{9D8B030D-6E8A-4147-A177-3AD203B41FA5}">
                      <a16:colId xmlns:a16="http://schemas.microsoft.com/office/drawing/2014/main" val="20000"/>
                    </a:ext>
                  </a:extLst>
                </a:gridCol>
                <a:gridCol w="317367">
                  <a:extLst>
                    <a:ext uri="{9D8B030D-6E8A-4147-A177-3AD203B41FA5}">
                      <a16:colId xmlns:a16="http://schemas.microsoft.com/office/drawing/2014/main" val="20001"/>
                    </a:ext>
                  </a:extLst>
                </a:gridCol>
                <a:gridCol w="317367">
                  <a:extLst>
                    <a:ext uri="{9D8B030D-6E8A-4147-A177-3AD203B41FA5}">
                      <a16:colId xmlns:a16="http://schemas.microsoft.com/office/drawing/2014/main" val="20002"/>
                    </a:ext>
                  </a:extLst>
                </a:gridCol>
                <a:gridCol w="753748">
                  <a:extLst>
                    <a:ext uri="{9D8B030D-6E8A-4147-A177-3AD203B41FA5}">
                      <a16:colId xmlns:a16="http://schemas.microsoft.com/office/drawing/2014/main" val="20003"/>
                    </a:ext>
                  </a:extLst>
                </a:gridCol>
                <a:gridCol w="677024">
                  <a:extLst>
                    <a:ext uri="{9D8B030D-6E8A-4147-A177-3AD203B41FA5}">
                      <a16:colId xmlns:a16="http://schemas.microsoft.com/office/drawing/2014/main" val="20004"/>
                    </a:ext>
                  </a:extLst>
                </a:gridCol>
                <a:gridCol w="76722">
                  <a:extLst>
                    <a:ext uri="{9D8B030D-6E8A-4147-A177-3AD203B41FA5}">
                      <a16:colId xmlns:a16="http://schemas.microsoft.com/office/drawing/2014/main" val="20005"/>
                    </a:ext>
                  </a:extLst>
                </a:gridCol>
                <a:gridCol w="991774">
                  <a:extLst>
                    <a:ext uri="{9D8B030D-6E8A-4147-A177-3AD203B41FA5}">
                      <a16:colId xmlns:a16="http://schemas.microsoft.com/office/drawing/2014/main" val="20006"/>
                    </a:ext>
                  </a:extLst>
                </a:gridCol>
                <a:gridCol w="753748">
                  <a:extLst>
                    <a:ext uri="{9D8B030D-6E8A-4147-A177-3AD203B41FA5}">
                      <a16:colId xmlns:a16="http://schemas.microsoft.com/office/drawing/2014/main" val="20007"/>
                    </a:ext>
                  </a:extLst>
                </a:gridCol>
                <a:gridCol w="753748">
                  <a:extLst>
                    <a:ext uri="{9D8B030D-6E8A-4147-A177-3AD203B41FA5}">
                      <a16:colId xmlns:a16="http://schemas.microsoft.com/office/drawing/2014/main" val="20008"/>
                    </a:ext>
                  </a:extLst>
                </a:gridCol>
                <a:gridCol w="991774">
                  <a:extLst>
                    <a:ext uri="{9D8B030D-6E8A-4147-A177-3AD203B41FA5}">
                      <a16:colId xmlns:a16="http://schemas.microsoft.com/office/drawing/2014/main" val="20009"/>
                    </a:ext>
                  </a:extLst>
                </a:gridCol>
              </a:tblGrid>
              <a:tr h="152744">
                <a:tc>
                  <a:txBody>
                    <a:bodyPr/>
                    <a:lstStyle/>
                    <a:p>
                      <a:pPr algn="l" fontAlgn="ctr"/>
                      <a:endParaRPr lang="en-US" sz="900" b="0" i="0" u="none" strike="noStrike" dirty="0">
                        <a:effectLst/>
                        <a:latin typeface="Calibri" panose="020F0502020204030204" pitchFamily="34" charset="0"/>
                      </a:endParaRPr>
                    </a:p>
                  </a:txBody>
                  <a:tcPr marL="6790" marR="6790" marT="6790" marB="0" anchor="ctr"/>
                </a:tc>
                <a:tc>
                  <a:txBody>
                    <a:bodyPr/>
                    <a:lstStyle/>
                    <a:p>
                      <a:pPr algn="l" fontAlgn="ctr"/>
                      <a:endParaRPr lang="en-US" sz="900" b="0" i="0" u="none" strike="noStrike" dirty="0">
                        <a:effectLst/>
                        <a:latin typeface="Calibri" panose="020F0502020204030204" pitchFamily="34" charset="0"/>
                      </a:endParaRPr>
                    </a:p>
                  </a:txBody>
                  <a:tcPr marL="6790" marR="6790" marT="6790" marB="0" anchor="ct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tc>
                <a:tc gridSpan="4">
                  <a:txBody>
                    <a:bodyPr/>
                    <a:lstStyle/>
                    <a:p>
                      <a:pPr algn="ctr" fontAlgn="ctr"/>
                      <a:r>
                        <a:rPr lang="en-US" sz="900" u="none" strike="noStrike" dirty="0">
                          <a:effectLst/>
                        </a:rPr>
                        <a:t>David</a:t>
                      </a:r>
                      <a:endParaRPr lang="en-US" sz="900" b="1" i="0" u="none" strike="noStrike" dirty="0">
                        <a:effectLst/>
                        <a:latin typeface="Calibri" panose="020F0502020204030204" pitchFamily="34" charset="0"/>
                      </a:endParaRPr>
                    </a:p>
                  </a:txBody>
                  <a:tcPr marL="6790" marR="6790" marT="679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900" u="none" strike="noStrike" dirty="0">
                          <a:effectLst/>
                        </a:rPr>
                        <a:t>Debra</a:t>
                      </a:r>
                      <a:endParaRPr lang="en-US" sz="900" b="1" i="0" u="none" strike="noStrike" dirty="0">
                        <a:effectLst/>
                        <a:latin typeface="Calibri" panose="020F0502020204030204" pitchFamily="34" charset="0"/>
                      </a:endParaRPr>
                    </a:p>
                  </a:txBody>
                  <a:tcPr marL="6790" marR="6790" marT="679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52744">
                <a:tc>
                  <a:txBody>
                    <a:bodyPr/>
                    <a:lstStyle/>
                    <a:p>
                      <a:pPr algn="l" fontAlgn="ctr"/>
                      <a:endParaRPr lang="en-US" sz="900" b="0" i="0" u="none" strike="noStrike" dirty="0">
                        <a:effectLst/>
                        <a:latin typeface="Calibri" panose="020F0502020204030204" pitchFamily="34" charset="0"/>
                      </a:endParaRPr>
                    </a:p>
                  </a:txBody>
                  <a:tcPr marL="6790" marR="6790" marT="6790" marB="0" anchor="ctr"/>
                </a:tc>
                <a:tc>
                  <a:txBody>
                    <a:bodyPr/>
                    <a:lstStyle/>
                    <a:p>
                      <a:pPr algn="l" fontAlgn="ctr"/>
                      <a:endParaRPr lang="en-US" sz="900" b="0" i="0" u="none" strike="noStrike" dirty="0">
                        <a:effectLst/>
                        <a:latin typeface="Calibri" panose="020F0502020204030204" pitchFamily="34" charset="0"/>
                      </a:endParaRPr>
                    </a:p>
                  </a:txBody>
                  <a:tcPr marL="6790" marR="6790" marT="6790" marB="0" anchor="ct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gridSpan="4">
                  <a:txBody>
                    <a:bodyPr/>
                    <a:lstStyle/>
                    <a:p>
                      <a:pPr algn="ctr" fontAlgn="ctr"/>
                      <a:r>
                        <a:rPr lang="en-US" sz="900" u="none" strike="noStrike" dirty="0">
                          <a:solidFill>
                            <a:schemeClr val="bg1"/>
                          </a:solidFill>
                          <a:effectLst/>
                        </a:rPr>
                        <a:t>Hybrid Life + Long Term Care</a:t>
                      </a:r>
                      <a:endParaRPr lang="en-US" sz="900" b="1" i="0" u="none" strike="noStrike" dirty="0">
                        <a:solidFill>
                          <a:schemeClr val="bg1"/>
                        </a:solidFill>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900" u="none" strike="noStrike" dirty="0">
                          <a:solidFill>
                            <a:schemeClr val="bg1"/>
                          </a:solidFill>
                          <a:effectLst/>
                        </a:rPr>
                        <a:t>Hybrid Life + Long Term Care</a:t>
                      </a:r>
                      <a:endParaRPr lang="en-US" sz="900" b="1" i="0" u="none" strike="noStrike" dirty="0">
                        <a:solidFill>
                          <a:schemeClr val="bg1"/>
                        </a:solidFill>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hMerge="1">
                  <a:txBody>
                    <a:bodyPr/>
                    <a:lstStyle/>
                    <a:p>
                      <a:endParaRPr lang="en-US"/>
                    </a:p>
                  </a:txBody>
                  <a:tcPr/>
                </a:tc>
                <a:tc>
                  <a:txBody>
                    <a:bodyPr/>
                    <a:lstStyle/>
                    <a:p>
                      <a:pPr algn="ctr" fontAlgn="ctr"/>
                      <a:endParaRPr lang="en-US" sz="900" b="1" i="0" u="none" strike="noStrike" dirty="0">
                        <a:solidFill>
                          <a:schemeClr val="bg1"/>
                        </a:solidFill>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extLst>
                  <a:ext uri="{0D108BD9-81ED-4DB2-BD59-A6C34878D82A}">
                    <a16:rowId xmlns:a16="http://schemas.microsoft.com/office/drawing/2014/main" val="10001"/>
                  </a:ext>
                </a:extLst>
              </a:tr>
              <a:tr h="152744">
                <a:tc gridSpan="2">
                  <a:txBody>
                    <a:bodyPr/>
                    <a:lstStyle/>
                    <a:p>
                      <a:pPr algn="l" fontAlgn="ctr"/>
                      <a:endParaRPr lang="en-US" sz="900" b="0" i="0" u="none" strike="noStrike" dirty="0">
                        <a:effectLst/>
                        <a:latin typeface="Calibri" panose="020F0502020204030204" pitchFamily="34" charset="0"/>
                      </a:endParaRPr>
                    </a:p>
                  </a:txBody>
                  <a:tcPr marL="6790" marR="6790" marT="6790" marB="0" anchor="ctr"/>
                </a:tc>
                <a:tc hMerge="1">
                  <a:txBody>
                    <a:bodyPr/>
                    <a:lstStyle/>
                    <a:p>
                      <a:pPr algn="l" fontAlgn="ctr"/>
                      <a:endParaRPr lang="en-US" sz="900" b="0" i="0" u="none" strike="noStrike">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Life + LTC  Benefit</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Life + LTC  Benefit</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2"/>
                  </a:ext>
                </a:extLst>
              </a:tr>
              <a:tr h="152744">
                <a:tc>
                  <a:txBody>
                    <a:bodyPr/>
                    <a:lstStyle/>
                    <a:p>
                      <a:pPr algn="ctr" fontAlgn="ctr"/>
                      <a:r>
                        <a:rPr lang="en-US" sz="900" u="none" strike="noStrike" dirty="0">
                          <a:effectLst/>
                        </a:rPr>
                        <a:t>David</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Debra</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Total Annual¹</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Monthly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Indemnity</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Total Annual¹</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Monthly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Indemnity</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152744">
                <a:tc>
                  <a:txBody>
                    <a:bodyPr/>
                    <a:lstStyle/>
                    <a:p>
                      <a:pPr algn="ctr" fontAlgn="ctr"/>
                      <a:r>
                        <a:rPr lang="en-US" sz="900" u="none" strike="noStrike" dirty="0">
                          <a:effectLst/>
                        </a:rPr>
                        <a:t>Age</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sz="900" u="none" strike="noStrike" dirty="0">
                          <a:effectLst/>
                        </a:rPr>
                        <a:t>Age</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sz="900" u="none" strike="noStrike" dirty="0">
                          <a:effectLst/>
                        </a:rPr>
                        <a:t>Year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sz="900" u="none" strike="noStrike" dirty="0">
                          <a:effectLst/>
                        </a:rPr>
                        <a:t>Premium</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sz="900" u="none" strike="noStrike" dirty="0">
                          <a:effectLst/>
                        </a:rPr>
                        <a:t>Benefit</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ctr"/>
                      <a:r>
                        <a:rPr lang="en-US" sz="900" u="none" strike="noStrike" dirty="0">
                          <a:effectLst/>
                        </a:rPr>
                        <a:t>10% Residual</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sz="900" u="none" strike="noStrike" dirty="0">
                          <a:effectLst/>
                        </a:rPr>
                        <a:t>Premium</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sz="900" u="none" strike="noStrike" dirty="0">
                          <a:effectLst/>
                        </a:rPr>
                        <a:t>Benefit</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fontAlgn="ctr"/>
                      <a:r>
                        <a:rPr lang="en-US" sz="900" u="none" strike="noStrike" dirty="0">
                          <a:effectLst/>
                        </a:rPr>
                        <a:t>10% Residual</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r h="152744">
                <a:tc>
                  <a:txBody>
                    <a:bodyPr/>
                    <a:lstStyle/>
                    <a:p>
                      <a:pPr algn="ctr" fontAlgn="ctr"/>
                      <a:r>
                        <a:rPr lang="en-US" sz="900" u="none" strike="noStrike" dirty="0">
                          <a:effectLst/>
                        </a:rPr>
                        <a:t>60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900" u="none" strike="noStrike" dirty="0">
                          <a:effectLst/>
                        </a:rPr>
                        <a:t>58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900" u="none" strike="noStrike" dirty="0">
                          <a:effectLst/>
                        </a:rPr>
                        <a:t>1</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900" u="none" strike="noStrike" dirty="0">
                          <a:effectLst/>
                        </a:rPr>
                        <a:t>$7,606</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5"/>
                  </a:ext>
                </a:extLst>
              </a:tr>
              <a:tr h="152744">
                <a:tc>
                  <a:txBody>
                    <a:bodyPr/>
                    <a:lstStyle/>
                    <a:p>
                      <a:pPr algn="ctr" fontAlgn="ctr"/>
                      <a:r>
                        <a:rPr lang="en-US" sz="900" u="none" strike="noStrike" dirty="0">
                          <a:effectLst/>
                        </a:rPr>
                        <a:t>61</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59</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6"/>
                  </a:ext>
                </a:extLst>
              </a:tr>
              <a:tr h="152744">
                <a:tc>
                  <a:txBody>
                    <a:bodyPr/>
                    <a:lstStyle/>
                    <a:p>
                      <a:pPr algn="ctr" fontAlgn="ctr"/>
                      <a:r>
                        <a:rPr lang="en-US" sz="900" u="none" strike="noStrike" dirty="0">
                          <a:effectLst/>
                        </a:rPr>
                        <a:t>62</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3</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7"/>
                  </a:ext>
                </a:extLst>
              </a:tr>
              <a:tr h="152744">
                <a:tc>
                  <a:txBody>
                    <a:bodyPr/>
                    <a:lstStyle/>
                    <a:p>
                      <a:pPr algn="ctr" fontAlgn="ctr"/>
                      <a:r>
                        <a:rPr lang="en-US" sz="900" u="none" strike="noStrike" dirty="0">
                          <a:effectLst/>
                        </a:rPr>
                        <a:t>63</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61</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4</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8"/>
                  </a:ext>
                </a:extLst>
              </a:tr>
              <a:tr h="152744">
                <a:tc>
                  <a:txBody>
                    <a:bodyPr/>
                    <a:lstStyle/>
                    <a:p>
                      <a:pPr algn="ctr" fontAlgn="ctr"/>
                      <a:r>
                        <a:rPr lang="en-US" sz="900" u="none" strike="noStrike" dirty="0">
                          <a:effectLst/>
                        </a:rPr>
                        <a:t>64</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62</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5</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9"/>
                  </a:ext>
                </a:extLst>
              </a:tr>
              <a:tr h="152744">
                <a:tc>
                  <a:txBody>
                    <a:bodyPr/>
                    <a:lstStyle/>
                    <a:p>
                      <a:pPr algn="ctr" fontAlgn="ctr"/>
                      <a:r>
                        <a:rPr lang="en-US" sz="900" u="none" strike="noStrike" dirty="0">
                          <a:effectLst/>
                        </a:rPr>
                        <a:t>65</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63</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0"/>
                  </a:ext>
                </a:extLst>
              </a:tr>
              <a:tr h="152744">
                <a:tc>
                  <a:txBody>
                    <a:bodyPr/>
                    <a:lstStyle/>
                    <a:p>
                      <a:pPr algn="ctr" fontAlgn="ctr"/>
                      <a:r>
                        <a:rPr lang="en-US" sz="900" u="none" strike="noStrike" dirty="0">
                          <a:effectLst/>
                        </a:rPr>
                        <a:t>66</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64</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1"/>
                  </a:ext>
                </a:extLst>
              </a:tr>
              <a:tr h="152744">
                <a:tc>
                  <a:txBody>
                    <a:bodyPr/>
                    <a:lstStyle/>
                    <a:p>
                      <a:pPr algn="ctr" fontAlgn="ctr"/>
                      <a:r>
                        <a:rPr lang="en-US" sz="900" u="none" strike="noStrike" dirty="0">
                          <a:effectLst/>
                        </a:rPr>
                        <a:t>67</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65</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2"/>
                  </a:ext>
                </a:extLst>
              </a:tr>
              <a:tr h="152744">
                <a:tc>
                  <a:txBody>
                    <a:bodyPr/>
                    <a:lstStyle/>
                    <a:p>
                      <a:pPr algn="ctr" fontAlgn="ctr"/>
                      <a:r>
                        <a:rPr lang="en-US" sz="900" u="none" strike="noStrike" dirty="0">
                          <a:effectLst/>
                        </a:rPr>
                        <a:t>68</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66</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9</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3"/>
                  </a:ext>
                </a:extLst>
              </a:tr>
              <a:tr h="152744">
                <a:tc>
                  <a:txBody>
                    <a:bodyPr/>
                    <a:lstStyle/>
                    <a:p>
                      <a:pPr algn="ctr" fontAlgn="ctr"/>
                      <a:r>
                        <a:rPr lang="en-US" sz="900" u="none" strike="noStrike" dirty="0">
                          <a:effectLst/>
                        </a:rPr>
                        <a:t>69</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67</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4"/>
                  </a:ext>
                </a:extLst>
              </a:tr>
              <a:tr h="152744">
                <a:tc gridSpan="3">
                  <a:txBody>
                    <a:bodyPr/>
                    <a:lstStyle/>
                    <a:p>
                      <a:pPr algn="ctr" fontAlgn="ctr"/>
                      <a:r>
                        <a:rPr lang="en-US" sz="900" u="none" strike="noStrike" dirty="0">
                          <a:effectLst/>
                        </a:rPr>
                        <a:t>Total</a:t>
                      </a:r>
                      <a:endParaRPr lang="en-US" sz="900" b="1"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solidFill>
                      <a:schemeClr val="accent1">
                        <a:lumMod val="20000"/>
                        <a:lumOff val="80000"/>
                      </a:schemeClr>
                    </a:solidFill>
                  </a:tcPr>
                </a:tc>
                <a:tc hMerge="1">
                  <a:txBody>
                    <a:bodyPr/>
                    <a:lstStyle/>
                    <a:p>
                      <a:pPr algn="ctr" fontAlgn="ctr"/>
                      <a:endParaRPr lang="en-US" sz="900" b="1"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hMerge="1">
                  <a:txBody>
                    <a:bodyPr/>
                    <a:lstStyle/>
                    <a:p>
                      <a:pPr algn="ctr" fontAlgn="ctr"/>
                      <a:endParaRPr lang="en-US" sz="900" b="1"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$22,680</a:t>
                      </a:r>
                      <a:endParaRPr lang="en-US" sz="900" b="1"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$19,468</a:t>
                      </a:r>
                      <a:endParaRPr lang="en-US" sz="900" b="1"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15"/>
                  </a:ext>
                </a:extLst>
              </a:tr>
              <a:tr h="152744">
                <a:tc>
                  <a:txBody>
                    <a:bodyPr/>
                    <a:lstStyle/>
                    <a:p>
                      <a:pPr algn="ctr" fontAlgn="ctr"/>
                      <a:r>
                        <a:rPr lang="en-US" sz="900" u="none" strike="noStrike" dirty="0">
                          <a:effectLst/>
                        </a:rPr>
                        <a:t>70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11</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6"/>
                  </a:ext>
                </a:extLst>
              </a:tr>
              <a:tr h="152744">
                <a:tc>
                  <a:txBody>
                    <a:bodyPr/>
                    <a:lstStyle/>
                    <a:p>
                      <a:pPr algn="ctr" fontAlgn="ctr"/>
                      <a:r>
                        <a:rPr lang="en-US" sz="900" u="none" strike="noStrike" dirty="0">
                          <a:effectLst/>
                        </a:rPr>
                        <a:t>71</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69</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12</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7"/>
                  </a:ext>
                </a:extLst>
              </a:tr>
              <a:tr h="152744">
                <a:tc>
                  <a:txBody>
                    <a:bodyPr/>
                    <a:lstStyle/>
                    <a:p>
                      <a:pPr algn="ctr" fontAlgn="ctr"/>
                      <a:r>
                        <a:rPr lang="en-US" sz="900" u="none" strike="noStrike" dirty="0">
                          <a:effectLst/>
                        </a:rPr>
                        <a:t>72</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8"/>
                  </a:ext>
                </a:extLst>
              </a:tr>
              <a:tr h="152744">
                <a:tc>
                  <a:txBody>
                    <a:bodyPr/>
                    <a:lstStyle/>
                    <a:p>
                      <a:pPr algn="ctr" fontAlgn="ctr"/>
                      <a:r>
                        <a:rPr lang="en-US" sz="900" u="none" strike="noStrike" dirty="0">
                          <a:effectLst/>
                        </a:rPr>
                        <a:t>73</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71</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14</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19"/>
                  </a:ext>
                </a:extLst>
              </a:tr>
              <a:tr h="152744">
                <a:tc>
                  <a:txBody>
                    <a:bodyPr/>
                    <a:lstStyle/>
                    <a:p>
                      <a:pPr algn="ctr" fontAlgn="ctr"/>
                      <a:r>
                        <a:rPr lang="en-US" sz="900" u="none" strike="noStrike" dirty="0">
                          <a:effectLst/>
                        </a:rPr>
                        <a:t>74</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72</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15</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0"/>
                  </a:ext>
                </a:extLst>
              </a:tr>
              <a:tr h="152744">
                <a:tc>
                  <a:txBody>
                    <a:bodyPr/>
                    <a:lstStyle/>
                    <a:p>
                      <a:pPr algn="ctr" fontAlgn="ctr"/>
                      <a:r>
                        <a:rPr lang="en-US" sz="900" u="none" strike="noStrike" dirty="0">
                          <a:effectLst/>
                        </a:rPr>
                        <a:t>75</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73</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16</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1"/>
                  </a:ext>
                </a:extLst>
              </a:tr>
              <a:tr h="152744">
                <a:tc>
                  <a:txBody>
                    <a:bodyPr/>
                    <a:lstStyle/>
                    <a:p>
                      <a:pPr algn="ctr" fontAlgn="ctr"/>
                      <a:r>
                        <a:rPr lang="en-US" sz="900" u="none" strike="noStrike" dirty="0">
                          <a:effectLst/>
                        </a:rPr>
                        <a:t>76</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74</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17</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2"/>
                  </a:ext>
                </a:extLst>
              </a:tr>
              <a:tr h="152744">
                <a:tc>
                  <a:txBody>
                    <a:bodyPr/>
                    <a:lstStyle/>
                    <a:p>
                      <a:pPr algn="ctr" fontAlgn="ctr"/>
                      <a:r>
                        <a:rPr lang="en-US" sz="900" u="none" strike="noStrike" dirty="0">
                          <a:effectLst/>
                        </a:rPr>
                        <a:t>77</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75</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3"/>
                  </a:ext>
                </a:extLst>
              </a:tr>
              <a:tr h="152744">
                <a:tc>
                  <a:txBody>
                    <a:bodyPr/>
                    <a:lstStyle/>
                    <a:p>
                      <a:pPr algn="ctr" fontAlgn="ctr"/>
                      <a:r>
                        <a:rPr lang="en-US" sz="900" u="none" strike="noStrike" dirty="0">
                          <a:effectLst/>
                        </a:rPr>
                        <a:t>78</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76</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19</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4"/>
                  </a:ext>
                </a:extLst>
              </a:tr>
              <a:tr h="152744">
                <a:tc>
                  <a:txBody>
                    <a:bodyPr/>
                    <a:lstStyle/>
                    <a:p>
                      <a:pPr algn="ctr" fontAlgn="ctr"/>
                      <a:r>
                        <a:rPr lang="en-US" sz="900" u="none" strike="noStrike" dirty="0">
                          <a:solidFill>
                            <a:schemeClr val="bg1"/>
                          </a:solidFill>
                          <a:effectLst/>
                        </a:rPr>
                        <a:t>79</a:t>
                      </a:r>
                      <a:endParaRPr lang="en-US" sz="900" b="0" i="0" u="none" strike="noStrike" dirty="0">
                        <a:solidFill>
                          <a:schemeClr val="bg1"/>
                        </a:solidFill>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solidFill>
                      <a:schemeClr val="accent1"/>
                    </a:solidFill>
                  </a:tcPr>
                </a:tc>
                <a:tc>
                  <a:txBody>
                    <a:bodyPr/>
                    <a:lstStyle/>
                    <a:p>
                      <a:pPr algn="ctr" fontAlgn="ctr"/>
                      <a:r>
                        <a:rPr lang="en-US" sz="900" u="none" strike="noStrike" dirty="0">
                          <a:effectLst/>
                        </a:rPr>
                        <a:t>77</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5"/>
                  </a:ext>
                </a:extLst>
              </a:tr>
              <a:tr h="152744">
                <a:tc gridSpan="3">
                  <a:txBody>
                    <a:bodyPr/>
                    <a:lstStyle/>
                    <a:p>
                      <a:pPr algn="ctr" fontAlgn="ctr"/>
                      <a:r>
                        <a:rPr lang="en-US" sz="900" u="none" strike="noStrike" dirty="0">
                          <a:effectLst/>
                        </a:rPr>
                        <a:t>Total</a:t>
                      </a:r>
                      <a:endParaRPr lang="en-US" sz="900" b="1"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solidFill>
                      <a:schemeClr val="accent1">
                        <a:lumMod val="20000"/>
                        <a:lumOff val="80000"/>
                      </a:schemeClr>
                    </a:solidFill>
                  </a:tcPr>
                </a:tc>
                <a:tc hMerge="1">
                  <a:txBody>
                    <a:bodyPr/>
                    <a:lstStyle/>
                    <a:p>
                      <a:pPr algn="ctr" fontAlgn="ctr"/>
                      <a:endParaRPr lang="en-US" sz="900" b="1" i="0" u="none" strike="noStrike">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hMerge="1">
                  <a:txBody>
                    <a:bodyPr/>
                    <a:lstStyle/>
                    <a:p>
                      <a:pPr algn="ctr" fontAlgn="ctr"/>
                      <a:endParaRPr lang="en-US" sz="900" b="1"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$45,360</a:t>
                      </a:r>
                      <a:endParaRPr lang="en-US" sz="900" b="1"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solidFill>
                      <a:schemeClr val="accent1">
                        <a:lumMod val="20000"/>
                        <a:lumOff val="80000"/>
                      </a:schemeClr>
                    </a:solidFill>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$32,648</a:t>
                      </a:r>
                      <a:endParaRPr lang="en-US" sz="900" b="1"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tc>
                  <a:txBody>
                    <a:bodyPr/>
                    <a:lstStyle/>
                    <a:p>
                      <a:pPr algn="ctr" fontAlgn="ctr"/>
                      <a:r>
                        <a:rPr lang="en-US" sz="900" u="none" strike="noStrike" dirty="0">
                          <a:effectLst/>
                        </a:rPr>
                        <a:t> </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26"/>
                  </a:ext>
                </a:extLst>
              </a:tr>
              <a:tr h="152744">
                <a:tc>
                  <a:txBody>
                    <a:bodyPr/>
                    <a:lstStyle/>
                    <a:p>
                      <a:pPr algn="ctr" fontAlgn="ctr"/>
                      <a:r>
                        <a:rPr lang="en-US" sz="900" u="none" strike="noStrike" dirty="0">
                          <a:effectLst/>
                        </a:rPr>
                        <a:t>80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21</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7"/>
                  </a:ext>
                </a:extLst>
              </a:tr>
              <a:tr h="152744">
                <a:tc>
                  <a:txBody>
                    <a:bodyPr/>
                    <a:lstStyle/>
                    <a:p>
                      <a:pPr algn="ctr" fontAlgn="ctr"/>
                      <a:r>
                        <a:rPr lang="en-US" sz="900" u="none" strike="noStrike" dirty="0">
                          <a:effectLst/>
                        </a:rPr>
                        <a:t>81</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79</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8"/>
                  </a:ext>
                </a:extLst>
              </a:tr>
              <a:tr h="152744">
                <a:tc>
                  <a:txBody>
                    <a:bodyPr/>
                    <a:lstStyle/>
                    <a:p>
                      <a:pPr algn="ctr" fontAlgn="ctr"/>
                      <a:r>
                        <a:rPr lang="en-US" sz="900" u="none" strike="noStrike" dirty="0">
                          <a:effectLst/>
                        </a:rPr>
                        <a:t>82</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80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23</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29"/>
                  </a:ext>
                </a:extLst>
              </a:tr>
              <a:tr h="152744">
                <a:tc>
                  <a:txBody>
                    <a:bodyPr/>
                    <a:lstStyle/>
                    <a:p>
                      <a:pPr algn="ctr" fontAlgn="ctr"/>
                      <a:r>
                        <a:rPr lang="en-US" sz="900" u="none" strike="noStrike" dirty="0">
                          <a:effectLst/>
                        </a:rPr>
                        <a:t>83</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81</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24</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0"/>
                  </a:ext>
                </a:extLst>
              </a:tr>
              <a:tr h="152744">
                <a:tc>
                  <a:txBody>
                    <a:bodyPr/>
                    <a:lstStyle/>
                    <a:p>
                      <a:pPr algn="ctr" fontAlgn="ctr"/>
                      <a:r>
                        <a:rPr lang="en-US" sz="900" u="none" strike="noStrike" dirty="0">
                          <a:effectLst/>
                        </a:rPr>
                        <a:t>84</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82</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25</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1"/>
                  </a:ext>
                </a:extLst>
              </a:tr>
              <a:tr h="152744">
                <a:tc>
                  <a:txBody>
                    <a:bodyPr/>
                    <a:lstStyle/>
                    <a:p>
                      <a:pPr algn="ctr" fontAlgn="ctr"/>
                      <a:r>
                        <a:rPr lang="en-US" sz="900" u="none" strike="noStrike" dirty="0">
                          <a:effectLst/>
                        </a:rPr>
                        <a:t>85</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solidFill>
                            <a:schemeClr val="bg1"/>
                          </a:solidFill>
                          <a:effectLst/>
                        </a:rPr>
                        <a:t>83</a:t>
                      </a:r>
                      <a:endParaRPr lang="en-US" sz="900" b="0" i="0" u="none" strike="noStrike" dirty="0">
                        <a:solidFill>
                          <a:schemeClr val="bg1"/>
                        </a:solidFill>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solidFill>
                  </a:tcPr>
                </a:tc>
                <a:tc>
                  <a:txBody>
                    <a:bodyPr/>
                    <a:lstStyle/>
                    <a:p>
                      <a:pPr algn="ctr" fontAlgn="ctr"/>
                      <a:r>
                        <a:rPr lang="en-US" sz="900" u="none" strike="noStrike" dirty="0">
                          <a:effectLst/>
                        </a:rPr>
                        <a:t>26</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$2,268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$1,318</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$2,000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tc>
                  <a:txBody>
                    <a:bodyPr/>
                    <a:lstStyle/>
                    <a:p>
                      <a:pPr algn="ctr" fontAlgn="ctr"/>
                      <a:r>
                        <a:rPr lang="en-US" sz="900" u="none" strike="noStrike" dirty="0">
                          <a:effectLst/>
                        </a:rPr>
                        <a:t>$100,000</a:t>
                      </a:r>
                      <a:endParaRPr lang="en-US" sz="900" b="0" i="0" u="none" strike="noStrike" dirty="0">
                        <a:effectLst/>
                        <a:latin typeface="Calibri" panose="020F0502020204030204" pitchFamily="34" charset="0"/>
                      </a:endParaRPr>
                    </a:p>
                  </a:txBody>
                  <a:tcPr marL="6790" marR="6790" marT="679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32"/>
                  </a:ext>
                </a:extLst>
              </a:tr>
            </a:tbl>
          </a:graphicData>
        </a:graphic>
      </p:graphicFrame>
      <p:sp>
        <p:nvSpPr>
          <p:cNvPr id="15" name="Rectangle 14"/>
          <p:cNvSpPr/>
          <p:nvPr/>
        </p:nvSpPr>
        <p:spPr>
          <a:xfrm>
            <a:off x="8604448" y="6368109"/>
            <a:ext cx="418704" cy="369332"/>
          </a:xfrm>
          <a:prstGeom prst="rect">
            <a:avLst/>
          </a:prstGeom>
        </p:spPr>
        <p:txBody>
          <a:bodyPr wrap="none">
            <a:spAutoFit/>
          </a:bodyPr>
          <a:lstStyle/>
          <a:p>
            <a:r>
              <a:rPr lang="en-US" dirty="0"/>
              <a:t>19</a:t>
            </a:r>
          </a:p>
        </p:txBody>
      </p:sp>
    </p:spTree>
    <p:extLst>
      <p:ext uri="{BB962C8B-B14F-4D97-AF65-F5344CB8AC3E}">
        <p14:creationId xmlns:p14="http://schemas.microsoft.com/office/powerpoint/2010/main" val="157097395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3596113"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Long-Term Care Annuity</a:t>
            </a:r>
          </a:p>
        </p:txBody>
      </p:sp>
      <p:sp>
        <p:nvSpPr>
          <p:cNvPr id="42" name="Rectangle 41"/>
          <p:cNvSpPr/>
          <p:nvPr/>
        </p:nvSpPr>
        <p:spPr>
          <a:xfrm>
            <a:off x="3596029" y="1417732"/>
            <a:ext cx="4896544" cy="14361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7" y="1412776"/>
            <a:ext cx="4280935" cy="1323439"/>
          </a:xfrm>
          <a:prstGeom prst="rect">
            <a:avLst/>
          </a:prstGeom>
          <a:noFill/>
        </p:spPr>
        <p:txBody>
          <a:bodyPr wrap="square" rtlCol="0">
            <a:spAutoFit/>
          </a:bodyPr>
          <a:lstStyle/>
          <a:p>
            <a:r>
              <a:rPr lang="en-US" sz="1600" dirty="0">
                <a:solidFill>
                  <a:schemeClr val="bg1"/>
                </a:solidFill>
                <a:latin typeface="+mj-lt"/>
              </a:rPr>
              <a:t>As a retired school teacher with no children and currently on Social Security disability income payments, Susan was concerned that she will need long-term care services in the future but is unable to qualify for Long-Term Care Insurance</a:t>
            </a:r>
          </a:p>
        </p:txBody>
      </p:sp>
      <p:sp>
        <p:nvSpPr>
          <p:cNvPr id="36" name="TextBox 35"/>
          <p:cNvSpPr txBox="1"/>
          <p:nvPr/>
        </p:nvSpPr>
        <p:spPr>
          <a:xfrm>
            <a:off x="4808260" y="3057341"/>
            <a:ext cx="3796187" cy="3323987"/>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$50,000 into NQ indexed annuity</a:t>
            </a:r>
          </a:p>
          <a:p>
            <a:pPr marL="115888" indent="-115888">
              <a:buFont typeface="Arial" panose="020B0604020202020204" pitchFamily="34" charset="0"/>
              <a:buChar char="•"/>
            </a:pPr>
            <a:r>
              <a:rPr lang="en-US" sz="1400" dirty="0">
                <a:solidFill>
                  <a:schemeClr val="bg2">
                    <a:lumMod val="50000"/>
                  </a:schemeClr>
                </a:solidFill>
                <a:latin typeface="+mj-lt"/>
              </a:rPr>
              <a:t>She contributes $500 monthly to build up the value as much as possible</a:t>
            </a:r>
          </a:p>
          <a:p>
            <a:pPr marL="115888" indent="-115888">
              <a:buFont typeface="Arial" panose="020B0604020202020204" pitchFamily="34" charset="0"/>
              <a:buChar char="•"/>
            </a:pPr>
            <a:r>
              <a:rPr lang="en-US" sz="1400" dirty="0">
                <a:solidFill>
                  <a:schemeClr val="bg2">
                    <a:lumMod val="50000"/>
                  </a:schemeClr>
                </a:solidFill>
                <a:latin typeface="+mj-lt"/>
              </a:rPr>
              <a:t>Add the Long Term Care Rider</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Guaranteed Principle, a Fixed-Income type return and a 5% bonus on all premiums being paid into the contract in the first four years with No Underwriting</a:t>
            </a:r>
          </a:p>
          <a:p>
            <a:pPr marL="115888" indent="-115888">
              <a:buFont typeface="Arial" panose="020B0604020202020204" pitchFamily="34" charset="0"/>
              <a:buChar char="•"/>
            </a:pPr>
            <a:r>
              <a:rPr lang="en-US" sz="1400" dirty="0">
                <a:solidFill>
                  <a:schemeClr val="bg2">
                    <a:lumMod val="50000"/>
                  </a:schemeClr>
                </a:solidFill>
              </a:rPr>
              <a:t>If LTC is needed, she can enhance the payout by 10%</a:t>
            </a:r>
          </a:p>
          <a:p>
            <a:pPr marL="115888" indent="-115888">
              <a:buFont typeface="Arial" panose="020B0604020202020204" pitchFamily="34" charset="0"/>
              <a:buChar char="•"/>
            </a:pPr>
            <a:r>
              <a:rPr lang="en-US" sz="1400" dirty="0">
                <a:solidFill>
                  <a:schemeClr val="bg2">
                    <a:lumMod val="50000"/>
                  </a:schemeClr>
                </a:solidFill>
              </a:rPr>
              <a:t>Annuitization options allow for her to never run out of money</a:t>
            </a:r>
          </a:p>
        </p:txBody>
      </p:sp>
      <p:sp>
        <p:nvSpPr>
          <p:cNvPr id="23" name="Rectangle 22"/>
          <p:cNvSpPr/>
          <p:nvPr/>
        </p:nvSpPr>
        <p:spPr>
          <a:xfrm>
            <a:off x="3596028" y="1048400"/>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1048400"/>
            <a:ext cx="2880320" cy="369332"/>
          </a:xfrm>
          <a:prstGeom prst="rect">
            <a:avLst/>
          </a:prstGeom>
          <a:noFill/>
        </p:spPr>
        <p:txBody>
          <a:bodyPr wrap="square" rtlCol="0">
            <a:spAutoFit/>
          </a:bodyPr>
          <a:lstStyle/>
          <a:p>
            <a:r>
              <a:rPr lang="en-US" b="1" dirty="0">
                <a:solidFill>
                  <a:schemeClr val="bg1"/>
                </a:solidFill>
              </a:rPr>
              <a:t>Susan (61)</a:t>
            </a:r>
          </a:p>
        </p:txBody>
      </p:sp>
      <p:sp>
        <p:nvSpPr>
          <p:cNvPr id="31" name="Rectangle 30"/>
          <p:cNvSpPr/>
          <p:nvPr/>
        </p:nvSpPr>
        <p:spPr>
          <a:xfrm>
            <a:off x="827585" y="4703298"/>
            <a:ext cx="3399494" cy="1200329"/>
          </a:xfrm>
          <a:prstGeom prst="rect">
            <a:avLst/>
          </a:prstGeom>
        </p:spPr>
        <p:txBody>
          <a:bodyPr wrap="square">
            <a:spAutoFit/>
          </a:bodyPr>
          <a:lstStyle/>
          <a:p>
            <a:r>
              <a:rPr lang="en-US" dirty="0">
                <a:solidFill>
                  <a:schemeClr val="bg2">
                    <a:lumMod val="50000"/>
                  </a:schemeClr>
                </a:solidFill>
              </a:rPr>
              <a:t>“I need to find the best solution that protects my investment and allows me to pay for eventual need of long-term care” – Susan</a:t>
            </a:r>
          </a:p>
        </p:txBody>
      </p:sp>
      <p:cxnSp>
        <p:nvCxnSpPr>
          <p:cNvPr id="46" name="Straight Arrow Connector 45"/>
          <p:cNvCxnSpPr/>
          <p:nvPr/>
        </p:nvCxnSpPr>
        <p:spPr>
          <a:xfrm>
            <a:off x="4420806" y="3222674"/>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2584868"/>
            <a:ext cx="387455" cy="3436419"/>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498853"/>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 flipH="1">
            <a:off x="757430" y="995693"/>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8604448" y="6368109"/>
            <a:ext cx="418704" cy="369332"/>
          </a:xfrm>
          <a:prstGeom prst="rect">
            <a:avLst/>
          </a:prstGeom>
        </p:spPr>
        <p:txBody>
          <a:bodyPr wrap="none">
            <a:spAutoFit/>
          </a:bodyPr>
          <a:lstStyle/>
          <a:p>
            <a:fld id="{46216197-024F-49E6-802C-1B61F334FD5B}" type="slidenum">
              <a:rPr lang="en-US" smtClean="0"/>
              <a:pPr/>
              <a:t>24</a:t>
            </a:fld>
            <a:endParaRPr lang="en-US" dirty="0"/>
          </a:p>
        </p:txBody>
      </p:sp>
    </p:spTree>
    <p:extLst>
      <p:ext uri="{BB962C8B-B14F-4D97-AF65-F5344CB8AC3E}">
        <p14:creationId xmlns:p14="http://schemas.microsoft.com/office/powerpoint/2010/main" val="449427186"/>
      </p:ext>
    </p:extLst>
  </p:cSld>
  <p:clrMapOvr>
    <a:masterClrMapping/>
  </p:clrMapOvr>
  <p:transition spd="med">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3628173"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Long-Term Care Annuity</a:t>
            </a:r>
          </a:p>
        </p:txBody>
      </p:sp>
      <p:sp>
        <p:nvSpPr>
          <p:cNvPr id="23" name="Text Box 7"/>
          <p:cNvSpPr txBox="1">
            <a:spLocks noChangeArrowheads="1"/>
          </p:cNvSpPr>
          <p:nvPr/>
        </p:nvSpPr>
        <p:spPr bwMode="auto">
          <a:xfrm>
            <a:off x="618425" y="3535923"/>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grpSp>
        <p:nvGrpSpPr>
          <p:cNvPr id="15" name="Group 14"/>
          <p:cNvGrpSpPr/>
          <p:nvPr/>
        </p:nvGrpSpPr>
        <p:grpSpPr>
          <a:xfrm>
            <a:off x="559218" y="978550"/>
            <a:ext cx="8001000" cy="362218"/>
            <a:chOff x="559218" y="1006310"/>
            <a:chExt cx="8001000" cy="362218"/>
          </a:xfrm>
        </p:grpSpPr>
        <p:sp>
          <p:nvSpPr>
            <p:cNvPr id="17" name="Rectangle 16"/>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7"/>
            <p:cNvSpPr txBox="1">
              <a:spLocks noChangeArrowheads="1"/>
            </p:cNvSpPr>
            <p:nvPr/>
          </p:nvSpPr>
          <p:spPr bwMode="auto">
            <a:xfrm>
              <a:off x="6071367" y="1041225"/>
              <a:ext cx="2488851"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Susan, age 61</a:t>
              </a:r>
            </a:p>
          </p:txBody>
        </p:sp>
        <p:sp>
          <p:nvSpPr>
            <p:cNvPr id="19" name="Text Box 7"/>
            <p:cNvSpPr txBox="1">
              <a:spLocks noChangeArrowheads="1"/>
            </p:cNvSpPr>
            <p:nvPr/>
          </p:nvSpPr>
          <p:spPr bwMode="auto">
            <a:xfrm>
              <a:off x="618425" y="1041225"/>
              <a:ext cx="5393735"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Fixed Indexed Annuity with Long Term Care Enhancement</a:t>
              </a:r>
            </a:p>
          </p:txBody>
        </p:sp>
      </p:grpSp>
      <p:graphicFrame>
        <p:nvGraphicFramePr>
          <p:cNvPr id="21" name="Table 20"/>
          <p:cNvGraphicFramePr>
            <a:graphicFrameLocks noGrp="1"/>
          </p:cNvGraphicFramePr>
          <p:nvPr/>
        </p:nvGraphicFramePr>
        <p:xfrm>
          <a:off x="2528740" y="1746049"/>
          <a:ext cx="4086521" cy="4690772"/>
        </p:xfrm>
        <a:graphic>
          <a:graphicData uri="http://schemas.openxmlformats.org/drawingml/2006/table">
            <a:tbl>
              <a:tblPr firstRow="1" bandRow="1">
                <a:tableStyleId>{3B4B98B0-60AC-42C2-AFA5-B58CD77FA1E5}</a:tableStyleId>
              </a:tblPr>
              <a:tblGrid>
                <a:gridCol w="2134043">
                  <a:extLst>
                    <a:ext uri="{9D8B030D-6E8A-4147-A177-3AD203B41FA5}">
                      <a16:colId xmlns:a16="http://schemas.microsoft.com/office/drawing/2014/main" val="20000"/>
                    </a:ext>
                  </a:extLst>
                </a:gridCol>
                <a:gridCol w="1952478">
                  <a:extLst>
                    <a:ext uri="{9D8B030D-6E8A-4147-A177-3AD203B41FA5}">
                      <a16:colId xmlns:a16="http://schemas.microsoft.com/office/drawing/2014/main" val="20001"/>
                    </a:ext>
                  </a:extLst>
                </a:gridCol>
              </a:tblGrid>
              <a:tr h="168628">
                <a:tc>
                  <a:txBody>
                    <a:bodyPr/>
                    <a:lstStyle/>
                    <a:p>
                      <a:pPr lvl="0"/>
                      <a:r>
                        <a:rPr lang="en-US" sz="800" dirty="0"/>
                        <a:t>Insurance Company</a:t>
                      </a:r>
                      <a:endParaRPr lang="en-US" sz="800" b="1" dirty="0">
                        <a:solidFill>
                          <a:srgbClr val="000000"/>
                        </a:solidFill>
                      </a:endParaRPr>
                    </a:p>
                  </a:txBody>
                  <a:tcPr marR="0" marT="0" marB="0" anchor="ctr"/>
                </a:tc>
                <a:tc>
                  <a:txBody>
                    <a:bodyPr/>
                    <a:lstStyle/>
                    <a:p>
                      <a:pPr algn="ctr"/>
                      <a:r>
                        <a:rPr lang="en-US" sz="800" dirty="0"/>
                        <a:t>Lincoln Life</a:t>
                      </a:r>
                      <a:endParaRPr lang="en-US" sz="800" b="0" dirty="0">
                        <a:solidFill>
                          <a:srgbClr val="000000"/>
                        </a:solidFill>
                      </a:endParaRPr>
                    </a:p>
                  </a:txBody>
                  <a:tcPr marL="0" marR="0" marT="0" marB="0" anchor="ctr"/>
                </a:tc>
                <a:extLst>
                  <a:ext uri="{0D108BD9-81ED-4DB2-BD59-A6C34878D82A}">
                    <a16:rowId xmlns:a16="http://schemas.microsoft.com/office/drawing/2014/main" val="10000"/>
                  </a:ext>
                </a:extLst>
              </a:tr>
              <a:tr h="168628">
                <a:tc>
                  <a:txBody>
                    <a:bodyPr/>
                    <a:lstStyle/>
                    <a:p>
                      <a:pPr lvl="0"/>
                      <a:r>
                        <a:rPr lang="en-US" sz="800" dirty="0"/>
                        <a:t>Annuity Account Type</a:t>
                      </a:r>
                      <a:endParaRPr lang="en-US" sz="800" b="1" dirty="0"/>
                    </a:p>
                  </a:txBody>
                  <a:tcPr marR="0" marT="0" marB="0" anchor="ctr"/>
                </a:tc>
                <a:tc>
                  <a:txBody>
                    <a:bodyPr/>
                    <a:lstStyle/>
                    <a:p>
                      <a:pPr algn="ctr"/>
                      <a:r>
                        <a:rPr lang="en-US" sz="800" dirty="0"/>
                        <a:t>Non-Qualified</a:t>
                      </a:r>
                    </a:p>
                  </a:txBody>
                  <a:tcPr marL="0" marR="0" marT="0" marB="0" anchor="ctr"/>
                </a:tc>
                <a:extLst>
                  <a:ext uri="{0D108BD9-81ED-4DB2-BD59-A6C34878D82A}">
                    <a16:rowId xmlns:a16="http://schemas.microsoft.com/office/drawing/2014/main" val="10001"/>
                  </a:ext>
                </a:extLst>
              </a:tr>
              <a:tr h="168628">
                <a:tc>
                  <a:txBody>
                    <a:bodyPr/>
                    <a:lstStyle/>
                    <a:p>
                      <a:pPr lvl="0"/>
                      <a:r>
                        <a:rPr lang="en-US" sz="800" dirty="0"/>
                        <a:t>Product Name</a:t>
                      </a:r>
                      <a:endParaRPr lang="en-US" sz="800" b="1" dirty="0"/>
                    </a:p>
                  </a:txBody>
                  <a:tcPr marR="0" marT="0" marB="0" anchor="ctr"/>
                </a:tc>
                <a:tc>
                  <a:txBody>
                    <a:bodyPr/>
                    <a:lstStyle/>
                    <a:p>
                      <a:pPr algn="ctr"/>
                      <a:r>
                        <a:rPr lang="en-US" sz="800" dirty="0"/>
                        <a:t>Optipoint 8</a:t>
                      </a:r>
                    </a:p>
                  </a:txBody>
                  <a:tcPr marL="0" marR="0" marT="0" marB="0" anchor="ctr"/>
                </a:tc>
                <a:extLst>
                  <a:ext uri="{0D108BD9-81ED-4DB2-BD59-A6C34878D82A}">
                    <a16:rowId xmlns:a16="http://schemas.microsoft.com/office/drawing/2014/main" val="10002"/>
                  </a:ext>
                </a:extLst>
              </a:tr>
              <a:tr h="168628">
                <a:tc>
                  <a:txBody>
                    <a:bodyPr/>
                    <a:lstStyle/>
                    <a:p>
                      <a:pPr lvl="0"/>
                      <a:r>
                        <a:rPr lang="en-US" sz="800" dirty="0"/>
                        <a:t>Rate Band</a:t>
                      </a:r>
                      <a:endParaRPr lang="en-US" sz="800" b="1" dirty="0"/>
                    </a:p>
                  </a:txBody>
                  <a:tcPr marR="0" marT="0" marB="0" anchor="ctr"/>
                </a:tc>
                <a:tc>
                  <a:txBody>
                    <a:bodyPr/>
                    <a:lstStyle/>
                    <a:p>
                      <a:pPr algn="ctr"/>
                      <a:r>
                        <a:rPr lang="en-US" sz="800" dirty="0"/>
                        <a:t>&gt;$100,000</a:t>
                      </a:r>
                    </a:p>
                  </a:txBody>
                  <a:tcPr marL="0" marR="0" marT="0" marB="0" anchor="ctr"/>
                </a:tc>
                <a:extLst>
                  <a:ext uri="{0D108BD9-81ED-4DB2-BD59-A6C34878D82A}">
                    <a16:rowId xmlns:a16="http://schemas.microsoft.com/office/drawing/2014/main" val="10003"/>
                  </a:ext>
                </a:extLst>
              </a:tr>
              <a:tr h="168628">
                <a:tc>
                  <a:txBody>
                    <a:bodyPr/>
                    <a:lstStyle/>
                    <a:p>
                      <a:pPr lvl="0"/>
                      <a:r>
                        <a:rPr lang="en-US" sz="800" dirty="0"/>
                        <a:t>Product Type</a:t>
                      </a:r>
                      <a:endParaRPr lang="en-US" sz="800" b="1" dirty="0"/>
                    </a:p>
                  </a:txBody>
                  <a:tcPr marR="0" marT="0" marB="0" anchor="ctr"/>
                </a:tc>
                <a:tc>
                  <a:txBody>
                    <a:bodyPr/>
                    <a:lstStyle/>
                    <a:p>
                      <a:pPr algn="ctr"/>
                      <a:r>
                        <a:rPr lang="en-US" sz="800" dirty="0"/>
                        <a:t>Fixed Index</a:t>
                      </a:r>
                    </a:p>
                  </a:txBody>
                  <a:tcPr marL="0" marR="0" marT="0" marB="0" anchor="ctr"/>
                </a:tc>
                <a:extLst>
                  <a:ext uri="{0D108BD9-81ED-4DB2-BD59-A6C34878D82A}">
                    <a16:rowId xmlns:a16="http://schemas.microsoft.com/office/drawing/2014/main" val="10004"/>
                  </a:ext>
                </a:extLst>
              </a:tr>
              <a:tr h="25806">
                <a:tc>
                  <a:txBody>
                    <a:bodyPr/>
                    <a:lstStyle/>
                    <a:p>
                      <a:pPr lvl="0"/>
                      <a:endParaRPr lang="en-US" sz="100" b="1" dirty="0"/>
                    </a:p>
                  </a:txBody>
                  <a:tcPr marR="0" marT="0" marB="0" anchor="ctr"/>
                </a:tc>
                <a:tc>
                  <a:txBody>
                    <a:bodyPr/>
                    <a:lstStyle/>
                    <a:p>
                      <a:pPr algn="ctr"/>
                      <a:endParaRPr lang="en-US" sz="100" dirty="0"/>
                    </a:p>
                  </a:txBody>
                  <a:tcPr marL="0" marR="0" marT="0" marB="0" anchor="ctr"/>
                </a:tc>
                <a:extLst>
                  <a:ext uri="{0D108BD9-81ED-4DB2-BD59-A6C34878D82A}">
                    <a16:rowId xmlns:a16="http://schemas.microsoft.com/office/drawing/2014/main" val="10005"/>
                  </a:ext>
                </a:extLst>
              </a:tr>
              <a:tr h="311265">
                <a:tc>
                  <a:txBody>
                    <a:bodyPr/>
                    <a:lstStyle/>
                    <a:p>
                      <a:pPr lvl="0" algn="l"/>
                      <a:r>
                        <a:rPr lang="en-US" sz="800" dirty="0"/>
                        <a:t>Interest Crediting Method</a:t>
                      </a:r>
                      <a:endParaRPr lang="en-US" sz="800" b="1" dirty="0"/>
                    </a:p>
                  </a:txBody>
                  <a:tcPr marR="0" marT="0" marB="0"/>
                </a:tc>
                <a:tc>
                  <a:txBody>
                    <a:bodyPr/>
                    <a:lstStyle/>
                    <a:p>
                      <a:pPr algn="ctr"/>
                      <a:r>
                        <a:rPr lang="en-US" sz="800" dirty="0"/>
                        <a:t>S&amp;P 500</a:t>
                      </a:r>
                    </a:p>
                    <a:p>
                      <a:pPr algn="ctr"/>
                      <a:r>
                        <a:rPr lang="en-US" sz="800" dirty="0"/>
                        <a:t>2 Year Cao = 9%</a:t>
                      </a:r>
                    </a:p>
                    <a:p>
                      <a:pPr algn="ctr"/>
                      <a:r>
                        <a:rPr lang="en-US" sz="800" dirty="0"/>
                        <a:t>Fixed Rate = 3%</a:t>
                      </a:r>
                    </a:p>
                  </a:txBody>
                  <a:tcPr marL="0" marR="0" marT="0" marB="0" anchor="ctr"/>
                </a:tc>
                <a:extLst>
                  <a:ext uri="{0D108BD9-81ED-4DB2-BD59-A6C34878D82A}">
                    <a16:rowId xmlns:a16="http://schemas.microsoft.com/office/drawing/2014/main" val="10006"/>
                  </a:ext>
                </a:extLst>
              </a:tr>
              <a:tr h="168628">
                <a:tc>
                  <a:txBody>
                    <a:bodyPr/>
                    <a:lstStyle/>
                    <a:p>
                      <a:pPr lvl="0"/>
                      <a:r>
                        <a:rPr lang="en-US" sz="800" dirty="0"/>
                        <a:t>Guaranteed Interest</a:t>
                      </a:r>
                      <a:endParaRPr lang="en-US" sz="800" b="1" dirty="0"/>
                    </a:p>
                  </a:txBody>
                  <a:tcPr marR="0" marT="0" marB="0" anchor="ctr"/>
                </a:tc>
                <a:tc>
                  <a:txBody>
                    <a:bodyPr/>
                    <a:lstStyle/>
                    <a:p>
                      <a:pPr algn="ctr"/>
                      <a:r>
                        <a:rPr lang="en-US" sz="800" dirty="0"/>
                        <a:t>1.00%</a:t>
                      </a:r>
                    </a:p>
                  </a:txBody>
                  <a:tcPr marL="0" marR="0" marT="0" marB="0" anchor="ctr"/>
                </a:tc>
                <a:extLst>
                  <a:ext uri="{0D108BD9-81ED-4DB2-BD59-A6C34878D82A}">
                    <a16:rowId xmlns:a16="http://schemas.microsoft.com/office/drawing/2014/main" val="10007"/>
                  </a:ext>
                </a:extLst>
              </a:tr>
              <a:tr h="168628">
                <a:tc>
                  <a:txBody>
                    <a:bodyPr/>
                    <a:lstStyle/>
                    <a:p>
                      <a:pPr lvl="0"/>
                      <a:r>
                        <a:rPr lang="en-US" sz="800" dirty="0"/>
                        <a:t>Premium Bonus</a:t>
                      </a:r>
                      <a:endParaRPr lang="en-US" sz="800" b="1" dirty="0"/>
                    </a:p>
                  </a:txBody>
                  <a:tcPr marR="0" marT="0" marB="0" anchor="ctr"/>
                </a:tc>
                <a:tc>
                  <a:txBody>
                    <a:bodyPr/>
                    <a:lstStyle/>
                    <a:p>
                      <a:pPr algn="ctr"/>
                      <a:r>
                        <a:rPr lang="en-US" sz="800" dirty="0"/>
                        <a:t>5% on Premium in first 4 years</a:t>
                      </a:r>
                    </a:p>
                  </a:txBody>
                  <a:tcPr marL="0" marR="0" marT="0" marB="0" anchor="ctr"/>
                </a:tc>
                <a:extLst>
                  <a:ext uri="{0D108BD9-81ED-4DB2-BD59-A6C34878D82A}">
                    <a16:rowId xmlns:a16="http://schemas.microsoft.com/office/drawing/2014/main" val="10008"/>
                  </a:ext>
                </a:extLst>
              </a:tr>
              <a:tr h="0">
                <a:tc>
                  <a:txBody>
                    <a:bodyPr/>
                    <a:lstStyle/>
                    <a:p>
                      <a:pPr lvl="0"/>
                      <a:endParaRPr lang="en-US" sz="100" b="1" dirty="0"/>
                    </a:p>
                  </a:txBody>
                  <a:tcPr marR="0" marT="0" marB="0" anchor="ctr"/>
                </a:tc>
                <a:tc>
                  <a:txBody>
                    <a:bodyPr/>
                    <a:lstStyle/>
                    <a:p>
                      <a:pPr algn="ctr"/>
                      <a:endParaRPr lang="en-US" sz="100" dirty="0"/>
                    </a:p>
                  </a:txBody>
                  <a:tcPr marL="0" marR="0" marT="0" marB="0" anchor="ctr"/>
                </a:tc>
                <a:extLst>
                  <a:ext uri="{0D108BD9-81ED-4DB2-BD59-A6C34878D82A}">
                    <a16:rowId xmlns:a16="http://schemas.microsoft.com/office/drawing/2014/main" val="10009"/>
                  </a:ext>
                </a:extLst>
              </a:tr>
              <a:tr h="168628">
                <a:tc>
                  <a:txBody>
                    <a:bodyPr/>
                    <a:lstStyle/>
                    <a:p>
                      <a:pPr lvl="0"/>
                      <a:r>
                        <a:rPr lang="en-US" sz="800" dirty="0"/>
                        <a:t>Surrender Charges</a:t>
                      </a:r>
                      <a:endParaRPr lang="en-US" sz="800" b="1" dirty="0"/>
                    </a:p>
                  </a:txBody>
                  <a:tcPr marR="0" marT="0" marB="0" anchor="ctr"/>
                </a:tc>
                <a:tc>
                  <a:txBody>
                    <a:bodyPr/>
                    <a:lstStyle/>
                    <a:p>
                      <a:pPr algn="ctr"/>
                      <a:endParaRPr lang="en-US" sz="800" dirty="0"/>
                    </a:p>
                  </a:txBody>
                  <a:tcPr marL="0" marR="0" marT="0" marB="0" anchor="ctr"/>
                </a:tc>
                <a:extLst>
                  <a:ext uri="{0D108BD9-81ED-4DB2-BD59-A6C34878D82A}">
                    <a16:rowId xmlns:a16="http://schemas.microsoft.com/office/drawing/2014/main" val="10010"/>
                  </a:ext>
                </a:extLst>
              </a:tr>
              <a:tr h="168628">
                <a:tc>
                  <a:txBody>
                    <a:bodyPr/>
                    <a:lstStyle/>
                    <a:p>
                      <a:pPr lvl="0"/>
                      <a:r>
                        <a:rPr lang="en-US" sz="800" dirty="0"/>
                        <a:t>Year 1</a:t>
                      </a:r>
                    </a:p>
                  </a:txBody>
                  <a:tcPr marL="548640" marR="0" marT="0" marB="0" anchor="ctr"/>
                </a:tc>
                <a:tc>
                  <a:txBody>
                    <a:bodyPr/>
                    <a:lstStyle/>
                    <a:p>
                      <a:pPr algn="ctr"/>
                      <a:r>
                        <a:rPr lang="en-US" sz="800" dirty="0"/>
                        <a:t>9.00%</a:t>
                      </a:r>
                    </a:p>
                  </a:txBody>
                  <a:tcPr marL="0" marR="0" marT="0" marB="0" anchor="ctr"/>
                </a:tc>
                <a:extLst>
                  <a:ext uri="{0D108BD9-81ED-4DB2-BD59-A6C34878D82A}">
                    <a16:rowId xmlns:a16="http://schemas.microsoft.com/office/drawing/2014/main" val="10011"/>
                  </a:ext>
                </a:extLst>
              </a:tr>
              <a:tr h="168628">
                <a:tc>
                  <a:txBody>
                    <a:bodyPr/>
                    <a:lstStyle/>
                    <a:p>
                      <a:pPr lvl="0"/>
                      <a:r>
                        <a:rPr lang="en-US" sz="800" dirty="0"/>
                        <a:t>Year 2</a:t>
                      </a:r>
                    </a:p>
                  </a:txBody>
                  <a:tcPr marL="548640" marR="0" marT="0" marB="0" anchor="ctr"/>
                </a:tc>
                <a:tc>
                  <a:txBody>
                    <a:bodyPr/>
                    <a:lstStyle/>
                    <a:p>
                      <a:pPr algn="ctr"/>
                      <a:r>
                        <a:rPr lang="en-US" sz="800" dirty="0"/>
                        <a:t>9.00%</a:t>
                      </a:r>
                    </a:p>
                  </a:txBody>
                  <a:tcPr marL="0" marR="0" marT="0" marB="0" anchor="ctr"/>
                </a:tc>
                <a:extLst>
                  <a:ext uri="{0D108BD9-81ED-4DB2-BD59-A6C34878D82A}">
                    <a16:rowId xmlns:a16="http://schemas.microsoft.com/office/drawing/2014/main" val="10012"/>
                  </a:ext>
                </a:extLst>
              </a:tr>
              <a:tr h="168628">
                <a:tc>
                  <a:txBody>
                    <a:bodyPr/>
                    <a:lstStyle/>
                    <a:p>
                      <a:pPr lvl="0"/>
                      <a:r>
                        <a:rPr lang="en-US" sz="800" dirty="0"/>
                        <a:t>Year</a:t>
                      </a:r>
                      <a:r>
                        <a:rPr lang="en-US" sz="800" baseline="0" dirty="0"/>
                        <a:t> 3</a:t>
                      </a:r>
                      <a:endParaRPr lang="en-US" sz="800" dirty="0"/>
                    </a:p>
                  </a:txBody>
                  <a:tcPr marL="548640" marR="0" marT="0" marB="0" anchor="ctr"/>
                </a:tc>
                <a:tc>
                  <a:txBody>
                    <a:bodyPr/>
                    <a:lstStyle/>
                    <a:p>
                      <a:pPr algn="ctr"/>
                      <a:r>
                        <a:rPr lang="en-US" sz="800" dirty="0"/>
                        <a:t>9.00%</a:t>
                      </a:r>
                    </a:p>
                  </a:txBody>
                  <a:tcPr marL="0" marR="0" marT="0" marB="0" anchor="ctr"/>
                </a:tc>
                <a:extLst>
                  <a:ext uri="{0D108BD9-81ED-4DB2-BD59-A6C34878D82A}">
                    <a16:rowId xmlns:a16="http://schemas.microsoft.com/office/drawing/2014/main" val="10013"/>
                  </a:ext>
                </a:extLst>
              </a:tr>
              <a:tr h="168628">
                <a:tc>
                  <a:txBody>
                    <a:bodyPr/>
                    <a:lstStyle/>
                    <a:p>
                      <a:pPr lvl="0"/>
                      <a:r>
                        <a:rPr lang="en-US" sz="800" dirty="0"/>
                        <a:t>Year</a:t>
                      </a:r>
                      <a:r>
                        <a:rPr lang="en-US" sz="800" baseline="0" dirty="0"/>
                        <a:t> 4</a:t>
                      </a:r>
                      <a:endParaRPr lang="en-US" sz="800" dirty="0"/>
                    </a:p>
                  </a:txBody>
                  <a:tcPr marL="548640" marR="0" marT="0" marB="0" anchor="ctr"/>
                </a:tc>
                <a:tc>
                  <a:txBody>
                    <a:bodyPr/>
                    <a:lstStyle/>
                    <a:p>
                      <a:pPr algn="ctr"/>
                      <a:r>
                        <a:rPr lang="en-US" sz="800" dirty="0"/>
                        <a:t>8.00%</a:t>
                      </a:r>
                    </a:p>
                  </a:txBody>
                  <a:tcPr marL="0" marR="0" marT="0" marB="0" anchor="ctr"/>
                </a:tc>
                <a:extLst>
                  <a:ext uri="{0D108BD9-81ED-4DB2-BD59-A6C34878D82A}">
                    <a16:rowId xmlns:a16="http://schemas.microsoft.com/office/drawing/2014/main" val="10014"/>
                  </a:ext>
                </a:extLst>
              </a:tr>
              <a:tr h="168628">
                <a:tc>
                  <a:txBody>
                    <a:bodyPr/>
                    <a:lstStyle/>
                    <a:p>
                      <a:pPr lvl="0"/>
                      <a:r>
                        <a:rPr lang="en-US" sz="800" dirty="0"/>
                        <a:t>Year 5</a:t>
                      </a:r>
                    </a:p>
                  </a:txBody>
                  <a:tcPr marL="548640" marR="0" marT="0" marB="0" anchor="ctr"/>
                </a:tc>
                <a:tc>
                  <a:txBody>
                    <a:bodyPr/>
                    <a:lstStyle/>
                    <a:p>
                      <a:pPr algn="ctr"/>
                      <a:r>
                        <a:rPr lang="en-US" sz="800" dirty="0"/>
                        <a:t>7.00%</a:t>
                      </a:r>
                    </a:p>
                  </a:txBody>
                  <a:tcPr marL="0" marR="0" marT="0" marB="0" anchor="ctr"/>
                </a:tc>
                <a:extLst>
                  <a:ext uri="{0D108BD9-81ED-4DB2-BD59-A6C34878D82A}">
                    <a16:rowId xmlns:a16="http://schemas.microsoft.com/office/drawing/2014/main" val="10015"/>
                  </a:ext>
                </a:extLst>
              </a:tr>
              <a:tr h="168628">
                <a:tc>
                  <a:txBody>
                    <a:bodyPr/>
                    <a:lstStyle/>
                    <a:p>
                      <a:pPr lvl="0"/>
                      <a:r>
                        <a:rPr lang="en-US" sz="800" dirty="0"/>
                        <a:t>Year 6</a:t>
                      </a:r>
                    </a:p>
                  </a:txBody>
                  <a:tcPr marL="548640" marR="0" marT="0" marB="0" anchor="ctr"/>
                </a:tc>
                <a:tc>
                  <a:txBody>
                    <a:bodyPr/>
                    <a:lstStyle/>
                    <a:p>
                      <a:pPr algn="ctr"/>
                      <a:r>
                        <a:rPr lang="en-US" sz="800" dirty="0"/>
                        <a:t>6.00%</a:t>
                      </a:r>
                    </a:p>
                  </a:txBody>
                  <a:tcPr marL="0" marR="0" marT="0" marB="0" anchor="ctr"/>
                </a:tc>
                <a:extLst>
                  <a:ext uri="{0D108BD9-81ED-4DB2-BD59-A6C34878D82A}">
                    <a16:rowId xmlns:a16="http://schemas.microsoft.com/office/drawing/2014/main" val="10016"/>
                  </a:ext>
                </a:extLst>
              </a:tr>
              <a:tr h="168628">
                <a:tc>
                  <a:txBody>
                    <a:bodyPr/>
                    <a:lstStyle/>
                    <a:p>
                      <a:pPr lvl="0"/>
                      <a:r>
                        <a:rPr lang="en-US" sz="800" dirty="0"/>
                        <a:t>Year 7</a:t>
                      </a:r>
                    </a:p>
                  </a:txBody>
                  <a:tcPr marL="54864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5.00%</a:t>
                      </a:r>
                    </a:p>
                  </a:txBody>
                  <a:tcPr marL="0" marR="0" marT="0" marB="0" anchor="ctr"/>
                </a:tc>
                <a:extLst>
                  <a:ext uri="{0D108BD9-81ED-4DB2-BD59-A6C34878D82A}">
                    <a16:rowId xmlns:a16="http://schemas.microsoft.com/office/drawing/2014/main" val="10017"/>
                  </a:ext>
                </a:extLst>
              </a:tr>
              <a:tr h="168628">
                <a:tc>
                  <a:txBody>
                    <a:bodyPr/>
                    <a:lstStyle/>
                    <a:p>
                      <a:pPr lvl="0"/>
                      <a:r>
                        <a:rPr lang="en-US" sz="800" dirty="0"/>
                        <a:t>Year 8</a:t>
                      </a:r>
                    </a:p>
                  </a:txBody>
                  <a:tcPr marL="54864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4.00%</a:t>
                      </a:r>
                    </a:p>
                  </a:txBody>
                  <a:tcPr marL="0" marR="0" marT="0" marB="0" anchor="ctr"/>
                </a:tc>
                <a:extLst>
                  <a:ext uri="{0D108BD9-81ED-4DB2-BD59-A6C34878D82A}">
                    <a16:rowId xmlns:a16="http://schemas.microsoft.com/office/drawing/2014/main" val="10018"/>
                  </a:ext>
                </a:extLst>
              </a:tr>
              <a:tr h="152113">
                <a:tc>
                  <a:txBody>
                    <a:bodyPr/>
                    <a:lstStyle/>
                    <a:p>
                      <a:pPr lvl="0"/>
                      <a:r>
                        <a:rPr lang="en-US" sz="800" dirty="0"/>
                        <a:t>Year 9</a:t>
                      </a:r>
                    </a:p>
                  </a:txBody>
                  <a:tcPr marL="54864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0.00%</a:t>
                      </a:r>
                    </a:p>
                  </a:txBody>
                  <a:tcPr marL="0" marR="0" marT="0" marB="0" anchor="ctr"/>
                </a:tc>
                <a:extLst>
                  <a:ext uri="{0D108BD9-81ED-4DB2-BD59-A6C34878D82A}">
                    <a16:rowId xmlns:a16="http://schemas.microsoft.com/office/drawing/2014/main" val="10019"/>
                  </a:ext>
                </a:extLst>
              </a:tr>
              <a:tr h="168628">
                <a:tc>
                  <a:txBody>
                    <a:bodyPr/>
                    <a:lstStyle/>
                    <a:p>
                      <a:pPr lvl="0"/>
                      <a:r>
                        <a:rPr lang="en-US" sz="800" dirty="0"/>
                        <a:t>Year 10</a:t>
                      </a:r>
                    </a:p>
                  </a:txBody>
                  <a:tcPr marL="54864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0.00%</a:t>
                      </a:r>
                    </a:p>
                  </a:txBody>
                  <a:tcPr marL="0" marR="0" marT="0" marB="0" anchor="ctr"/>
                </a:tc>
                <a:extLst>
                  <a:ext uri="{0D108BD9-81ED-4DB2-BD59-A6C34878D82A}">
                    <a16:rowId xmlns:a16="http://schemas.microsoft.com/office/drawing/2014/main" val="10020"/>
                  </a:ext>
                </a:extLst>
              </a:tr>
              <a:tr h="0">
                <a:tc>
                  <a:txBody>
                    <a:bodyPr/>
                    <a:lstStyle/>
                    <a:p>
                      <a:pPr lvl="0"/>
                      <a:endParaRPr lang="en-US" sz="100" dirty="0"/>
                    </a:p>
                  </a:txBody>
                  <a:tcPr marR="0" marT="0" marB="0" anchor="ctr"/>
                </a:tc>
                <a:tc>
                  <a:txBody>
                    <a:bodyPr/>
                    <a:lstStyle/>
                    <a:p>
                      <a:pPr algn="ctr"/>
                      <a:endParaRPr lang="en-US" sz="100" dirty="0"/>
                    </a:p>
                  </a:txBody>
                  <a:tcPr marL="0" marR="0" marT="0" marB="0" anchor="ctr"/>
                </a:tc>
                <a:extLst>
                  <a:ext uri="{0D108BD9-81ED-4DB2-BD59-A6C34878D82A}">
                    <a16:rowId xmlns:a16="http://schemas.microsoft.com/office/drawing/2014/main" val="10021"/>
                  </a:ext>
                </a:extLst>
              </a:tr>
              <a:tr h="311265">
                <a:tc>
                  <a:txBody>
                    <a:bodyPr/>
                    <a:lstStyle/>
                    <a:p>
                      <a:pPr lvl="0"/>
                      <a:r>
                        <a:rPr lang="en-US" sz="800" dirty="0"/>
                        <a:t>Income Withdrawal Benefit</a:t>
                      </a:r>
                      <a:endParaRPr lang="en-US" sz="800" b="1" dirty="0"/>
                    </a:p>
                  </a:txBody>
                  <a:tcPr marR="0" marT="0" marB="0" anchor="ctr"/>
                </a:tc>
                <a:tc>
                  <a:txBody>
                    <a:bodyPr/>
                    <a:lstStyle/>
                    <a:p>
                      <a:pPr algn="ctr"/>
                      <a:r>
                        <a:rPr lang="en-US" sz="800" dirty="0"/>
                        <a:t>N/A</a:t>
                      </a:r>
                    </a:p>
                  </a:txBody>
                  <a:tcPr marL="0" marR="0" marT="0" marB="0" anchor="ctr"/>
                </a:tc>
                <a:extLst>
                  <a:ext uri="{0D108BD9-81ED-4DB2-BD59-A6C34878D82A}">
                    <a16:rowId xmlns:a16="http://schemas.microsoft.com/office/drawing/2014/main" val="10022"/>
                  </a:ext>
                </a:extLst>
              </a:tr>
              <a:tr h="168628">
                <a:tc>
                  <a:txBody>
                    <a:bodyPr/>
                    <a:lstStyle/>
                    <a:p>
                      <a:pPr lvl="0"/>
                      <a:r>
                        <a:rPr lang="en-US" sz="800" dirty="0"/>
                        <a:t>Death Benefit</a:t>
                      </a:r>
                      <a:endParaRPr lang="en-US" sz="800" b="1" dirty="0"/>
                    </a:p>
                  </a:txBody>
                  <a:tcPr marR="0" marT="0" marB="0" anchor="ctr"/>
                </a:tc>
                <a:tc>
                  <a:txBody>
                    <a:bodyPr/>
                    <a:lstStyle/>
                    <a:p>
                      <a:pPr algn="ctr"/>
                      <a:r>
                        <a:rPr lang="en-US" sz="800" dirty="0"/>
                        <a:t>10% Income</a:t>
                      </a:r>
                      <a:r>
                        <a:rPr lang="en-US" sz="800" baseline="0" dirty="0"/>
                        <a:t> Enhancement upon entering a Qualified LTC Facility</a:t>
                      </a:r>
                      <a:endParaRPr lang="en-US" sz="800" dirty="0"/>
                    </a:p>
                  </a:txBody>
                  <a:tcPr marL="0" marR="0" marT="0" marB="0" anchor="ctr"/>
                </a:tc>
                <a:extLst>
                  <a:ext uri="{0D108BD9-81ED-4DB2-BD59-A6C34878D82A}">
                    <a16:rowId xmlns:a16="http://schemas.microsoft.com/office/drawing/2014/main" val="10023"/>
                  </a:ext>
                </a:extLst>
              </a:tr>
              <a:tr h="168628">
                <a:tc>
                  <a:txBody>
                    <a:bodyPr/>
                    <a:lstStyle/>
                    <a:p>
                      <a:pPr lvl="0"/>
                      <a:r>
                        <a:rPr lang="en-US" sz="800" dirty="0"/>
                        <a:t>Death Benefit</a:t>
                      </a:r>
                      <a:endParaRPr lang="en-US" sz="800" b="1" dirty="0"/>
                    </a:p>
                  </a:txBody>
                  <a:tcPr marR="0" marT="0" marB="0" anchor="ctr"/>
                </a:tc>
                <a:tc>
                  <a:txBody>
                    <a:bodyPr/>
                    <a:lstStyle/>
                    <a:p>
                      <a:pPr algn="ctr"/>
                      <a:r>
                        <a:rPr lang="en-US" sz="800" dirty="0"/>
                        <a:t>&lt; Account or Guarantee</a:t>
                      </a:r>
                      <a:r>
                        <a:rPr lang="en-US" sz="800" baseline="0" dirty="0"/>
                        <a:t> Value</a:t>
                      </a:r>
                      <a:endParaRPr lang="en-US" sz="800" dirty="0"/>
                    </a:p>
                  </a:txBody>
                  <a:tcPr marL="0" marR="0" marT="0" marB="0" anchor="ctr"/>
                </a:tc>
                <a:extLst>
                  <a:ext uri="{0D108BD9-81ED-4DB2-BD59-A6C34878D82A}">
                    <a16:rowId xmlns:a16="http://schemas.microsoft.com/office/drawing/2014/main" val="10024"/>
                  </a:ext>
                </a:extLst>
              </a:tr>
              <a:tr h="168628">
                <a:tc>
                  <a:txBody>
                    <a:bodyPr/>
                    <a:lstStyle/>
                    <a:p>
                      <a:pPr lvl="0"/>
                      <a:r>
                        <a:rPr lang="en-US" sz="800" b="0" dirty="0"/>
                        <a:t>Nursing</a:t>
                      </a:r>
                      <a:r>
                        <a:rPr lang="en-US" sz="800" b="0" baseline="0" dirty="0"/>
                        <a:t> Home Waiver</a:t>
                      </a:r>
                      <a:endParaRPr lang="en-US" sz="800" b="1" dirty="0"/>
                    </a:p>
                  </a:txBody>
                  <a:tcPr marR="0" marT="0" marB="0" anchor="ctr"/>
                </a:tc>
                <a:tc>
                  <a:txBody>
                    <a:bodyPr/>
                    <a:lstStyle/>
                    <a:p>
                      <a:pPr algn="ctr"/>
                      <a:r>
                        <a:rPr lang="en-US" sz="800" dirty="0"/>
                        <a:t>Yes</a:t>
                      </a:r>
                    </a:p>
                  </a:txBody>
                  <a:tcPr marL="0" marR="0" marT="0" marB="0" anchor="ctr"/>
                </a:tc>
                <a:extLst>
                  <a:ext uri="{0D108BD9-81ED-4DB2-BD59-A6C34878D82A}">
                    <a16:rowId xmlns:a16="http://schemas.microsoft.com/office/drawing/2014/main" val="10025"/>
                  </a:ext>
                </a:extLst>
              </a:tr>
              <a:tr h="168628">
                <a:tc>
                  <a:txBody>
                    <a:bodyPr/>
                    <a:lstStyle/>
                    <a:p>
                      <a:pPr lvl="0"/>
                      <a:r>
                        <a:rPr lang="en-US" sz="800" dirty="0"/>
                        <a:t>Withdrawal</a:t>
                      </a:r>
                      <a:r>
                        <a:rPr lang="en-US" sz="800" baseline="0" dirty="0"/>
                        <a:t> Provision</a:t>
                      </a:r>
                      <a:endParaRPr lang="en-US" sz="800" b="1" dirty="0"/>
                    </a:p>
                  </a:txBody>
                  <a:tcPr marR="0" marT="0" marB="0" anchor="ctr"/>
                </a:tc>
                <a:tc>
                  <a:txBody>
                    <a:bodyPr/>
                    <a:lstStyle/>
                    <a:p>
                      <a:pPr algn="ctr"/>
                      <a:r>
                        <a:rPr lang="en-US" sz="800" dirty="0"/>
                        <a:t>10% after year 1</a:t>
                      </a:r>
                    </a:p>
                  </a:txBody>
                  <a:tcPr marL="0" marR="0" marT="0" marB="0" anchor="ctr"/>
                </a:tc>
                <a:extLst>
                  <a:ext uri="{0D108BD9-81ED-4DB2-BD59-A6C34878D82A}">
                    <a16:rowId xmlns:a16="http://schemas.microsoft.com/office/drawing/2014/main" val="10026"/>
                  </a:ext>
                </a:extLst>
              </a:tr>
              <a:tr h="168628">
                <a:tc>
                  <a:txBody>
                    <a:bodyPr/>
                    <a:lstStyle/>
                    <a:p>
                      <a:pPr lvl="0"/>
                      <a:r>
                        <a:rPr lang="en-US" sz="800" dirty="0"/>
                        <a:t>Premium</a:t>
                      </a:r>
                      <a:endParaRPr lang="en-US" sz="800" b="1" dirty="0"/>
                    </a:p>
                  </a:txBody>
                  <a:tcPr marR="0" marT="0" marB="0" anchor="ctr"/>
                </a:tc>
                <a:tc>
                  <a:txBody>
                    <a:bodyPr/>
                    <a:lstStyle/>
                    <a:p>
                      <a:pPr algn="ctr"/>
                      <a:r>
                        <a:rPr lang="en-US" sz="800" dirty="0"/>
                        <a:t>Flexible Premium</a:t>
                      </a:r>
                    </a:p>
                  </a:txBody>
                  <a:tcPr marL="0" marR="0" marT="0" marB="0" anchor="ctr"/>
                </a:tc>
                <a:extLst>
                  <a:ext uri="{0D108BD9-81ED-4DB2-BD59-A6C34878D82A}">
                    <a16:rowId xmlns:a16="http://schemas.microsoft.com/office/drawing/2014/main" val="10027"/>
                  </a:ext>
                </a:extLst>
              </a:tr>
            </a:tbl>
          </a:graphicData>
        </a:graphic>
      </p:graphicFrame>
      <p:sp>
        <p:nvSpPr>
          <p:cNvPr id="12" name="Rectangle 11"/>
          <p:cNvSpPr/>
          <p:nvPr/>
        </p:nvSpPr>
        <p:spPr>
          <a:xfrm>
            <a:off x="8604448" y="6368109"/>
            <a:ext cx="418704" cy="369332"/>
          </a:xfrm>
          <a:prstGeom prst="rect">
            <a:avLst/>
          </a:prstGeom>
        </p:spPr>
        <p:txBody>
          <a:bodyPr wrap="none">
            <a:spAutoFit/>
          </a:bodyPr>
          <a:lstStyle/>
          <a:p>
            <a:fld id="{46216197-024F-49E6-802C-1B61F334FD5B}" type="slidenum">
              <a:rPr lang="en-US" smtClean="0"/>
              <a:pPr/>
              <a:t>25</a:t>
            </a:fld>
            <a:endParaRPr lang="en-US" dirty="0"/>
          </a:p>
        </p:txBody>
      </p:sp>
    </p:spTree>
    <p:extLst>
      <p:ext uri="{BB962C8B-B14F-4D97-AF65-F5344CB8AC3E}">
        <p14:creationId xmlns:p14="http://schemas.microsoft.com/office/powerpoint/2010/main" val="3790380257"/>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7222170"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Existing Long-Term Care Policy Recommendation</a:t>
            </a:r>
          </a:p>
        </p:txBody>
      </p:sp>
      <p:sp>
        <p:nvSpPr>
          <p:cNvPr id="42" name="Rectangle 41"/>
          <p:cNvSpPr/>
          <p:nvPr/>
        </p:nvSpPr>
        <p:spPr>
          <a:xfrm>
            <a:off x="3596029" y="1327069"/>
            <a:ext cx="4896544" cy="142485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8" y="1332293"/>
            <a:ext cx="4136918" cy="1323439"/>
          </a:xfrm>
          <a:prstGeom prst="rect">
            <a:avLst/>
          </a:prstGeom>
          <a:noFill/>
        </p:spPr>
        <p:txBody>
          <a:bodyPr wrap="square" rtlCol="0">
            <a:spAutoFit/>
          </a:bodyPr>
          <a:lstStyle/>
          <a:p>
            <a:r>
              <a:rPr lang="en-US" sz="1600" dirty="0">
                <a:solidFill>
                  <a:schemeClr val="bg1"/>
                </a:solidFill>
                <a:latin typeface="+mj-lt"/>
              </a:rPr>
              <a:t>Gerald and Cynthia are long-time LTC policy holders that have just received notice that their premium will increase 80%.  They are presented with alternatives and need guidance on which option to choose.</a:t>
            </a:r>
          </a:p>
        </p:txBody>
      </p:sp>
      <p:sp>
        <p:nvSpPr>
          <p:cNvPr id="36" name="TextBox 35"/>
          <p:cNvSpPr txBox="1"/>
          <p:nvPr/>
        </p:nvSpPr>
        <p:spPr>
          <a:xfrm>
            <a:off x="4808260" y="2996952"/>
            <a:ext cx="3796187" cy="2677656"/>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Review insurance company options provided</a:t>
            </a:r>
          </a:p>
          <a:p>
            <a:pPr marL="115888" indent="-115888">
              <a:buFont typeface="Arial" panose="020B0604020202020204" pitchFamily="34" charset="0"/>
              <a:buChar char="•"/>
            </a:pPr>
            <a:r>
              <a:rPr lang="en-US" sz="1400" dirty="0">
                <a:solidFill>
                  <a:schemeClr val="bg2">
                    <a:lumMod val="50000"/>
                  </a:schemeClr>
                </a:solidFill>
                <a:latin typeface="+mj-lt"/>
              </a:rPr>
              <a:t>Benchmark current costs of LTC services in the market against policy features &amp; benefits</a:t>
            </a:r>
          </a:p>
          <a:p>
            <a:pPr marL="115888" indent="-115888">
              <a:buFont typeface="Arial" panose="020B0604020202020204" pitchFamily="34" charset="0"/>
              <a:buChar char="•"/>
            </a:pPr>
            <a:r>
              <a:rPr lang="en-US" sz="1400" dirty="0">
                <a:solidFill>
                  <a:schemeClr val="bg2">
                    <a:lumMod val="50000"/>
                  </a:schemeClr>
                </a:solidFill>
                <a:latin typeface="+mj-lt"/>
              </a:rPr>
              <a:t>Provide written recommendation</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Better alignment of their insurance policy into their total financial plan</a:t>
            </a:r>
          </a:p>
          <a:p>
            <a:pPr marL="115888" indent="-115888">
              <a:buFont typeface="Arial" panose="020B0604020202020204" pitchFamily="34" charset="0"/>
              <a:buChar char="•"/>
            </a:pPr>
            <a:r>
              <a:rPr lang="en-US" sz="1400" dirty="0">
                <a:solidFill>
                  <a:schemeClr val="bg2">
                    <a:lumMod val="50000"/>
                  </a:schemeClr>
                </a:solidFill>
              </a:rPr>
              <a:t>Confirmation that their policy is relevant to cover their desired risk exposure</a:t>
            </a:r>
          </a:p>
          <a:p>
            <a:pPr marL="115888" indent="-115888">
              <a:buFont typeface="Arial" panose="020B0604020202020204" pitchFamily="34" charset="0"/>
              <a:buChar char="•"/>
            </a:pPr>
            <a:r>
              <a:rPr lang="en-US" sz="1400" dirty="0">
                <a:solidFill>
                  <a:schemeClr val="bg2">
                    <a:lumMod val="50000"/>
                  </a:schemeClr>
                </a:solidFill>
              </a:rPr>
              <a:t>Peace of mind</a:t>
            </a:r>
          </a:p>
        </p:txBody>
      </p:sp>
      <p:sp>
        <p:nvSpPr>
          <p:cNvPr id="23" name="Rectangle 22"/>
          <p:cNvSpPr/>
          <p:nvPr/>
        </p:nvSpPr>
        <p:spPr>
          <a:xfrm>
            <a:off x="3596028" y="957737"/>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957737"/>
            <a:ext cx="2880320" cy="369332"/>
          </a:xfrm>
          <a:prstGeom prst="rect">
            <a:avLst/>
          </a:prstGeom>
          <a:noFill/>
        </p:spPr>
        <p:txBody>
          <a:bodyPr wrap="square" rtlCol="0">
            <a:spAutoFit/>
          </a:bodyPr>
          <a:lstStyle/>
          <a:p>
            <a:r>
              <a:rPr lang="en-US" b="1" dirty="0">
                <a:solidFill>
                  <a:schemeClr val="bg1"/>
                </a:solidFill>
              </a:rPr>
              <a:t>Gerald (77) and Cynthia (73)</a:t>
            </a:r>
          </a:p>
        </p:txBody>
      </p:sp>
      <p:sp>
        <p:nvSpPr>
          <p:cNvPr id="31" name="Rectangle 30"/>
          <p:cNvSpPr/>
          <p:nvPr/>
        </p:nvSpPr>
        <p:spPr>
          <a:xfrm>
            <a:off x="827585" y="4703298"/>
            <a:ext cx="3399494" cy="1200329"/>
          </a:xfrm>
          <a:prstGeom prst="rect">
            <a:avLst/>
          </a:prstGeom>
        </p:spPr>
        <p:txBody>
          <a:bodyPr wrap="square">
            <a:spAutoFit/>
          </a:bodyPr>
          <a:lstStyle/>
          <a:p>
            <a:r>
              <a:rPr lang="en-US" dirty="0">
                <a:solidFill>
                  <a:schemeClr val="bg2">
                    <a:lumMod val="50000"/>
                  </a:schemeClr>
                </a:solidFill>
              </a:rPr>
              <a:t>“What should I do about this increase?  What if they come back next year and ask for another increase?” – Gerald</a:t>
            </a:r>
          </a:p>
        </p:txBody>
      </p:sp>
      <p:cxnSp>
        <p:nvCxnSpPr>
          <p:cNvPr id="46" name="Straight Arrow Connector 45"/>
          <p:cNvCxnSpPr/>
          <p:nvPr/>
        </p:nvCxnSpPr>
        <p:spPr>
          <a:xfrm>
            <a:off x="4420806" y="3137942"/>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3137941"/>
            <a:ext cx="387455" cy="2883345"/>
            <a:chOff x="4565983" y="2342244"/>
            <a:chExt cx="387455" cy="2454908"/>
          </a:xfrm>
        </p:grpSpPr>
        <p:cxnSp>
          <p:nvCxnSpPr>
            <p:cNvPr id="48" name="Straight Connector 47"/>
            <p:cNvCxnSpPr/>
            <p:nvPr/>
          </p:nvCxnSpPr>
          <p:spPr>
            <a:xfrm flipV="1">
              <a:off x="4953438" y="2342244"/>
              <a:ext cx="0" cy="2454908"/>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438464"/>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 flipH="1">
            <a:off x="757430" y="995693"/>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8604448" y="6368109"/>
            <a:ext cx="418704" cy="369332"/>
          </a:xfrm>
          <a:prstGeom prst="rect">
            <a:avLst/>
          </a:prstGeom>
        </p:spPr>
        <p:txBody>
          <a:bodyPr wrap="none">
            <a:spAutoFit/>
          </a:bodyPr>
          <a:lstStyle/>
          <a:p>
            <a:fld id="{46216197-024F-49E6-802C-1B61F334FD5B}" type="slidenum">
              <a:rPr lang="en-US" smtClean="0"/>
              <a:pPr/>
              <a:t>26</a:t>
            </a:fld>
            <a:endParaRPr lang="en-US" dirty="0"/>
          </a:p>
        </p:txBody>
      </p:sp>
    </p:spTree>
    <p:extLst>
      <p:ext uri="{BB962C8B-B14F-4D97-AF65-F5344CB8AC3E}">
        <p14:creationId xmlns:p14="http://schemas.microsoft.com/office/powerpoint/2010/main" val="2677171017"/>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7222170"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Existing Long-Term Care Policy Recommendation</a:t>
            </a:r>
          </a:p>
        </p:txBody>
      </p:sp>
      <p:grpSp>
        <p:nvGrpSpPr>
          <p:cNvPr id="4" name="Group 3"/>
          <p:cNvGrpSpPr/>
          <p:nvPr/>
        </p:nvGrpSpPr>
        <p:grpSpPr>
          <a:xfrm>
            <a:off x="559218" y="836712"/>
            <a:ext cx="8001000" cy="362218"/>
            <a:chOff x="559218" y="1006310"/>
            <a:chExt cx="8001000" cy="362218"/>
          </a:xfrm>
        </p:grpSpPr>
        <p:sp>
          <p:nvSpPr>
            <p:cNvPr id="3" name="Rectangle 2"/>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7"/>
            <p:cNvSpPr txBox="1">
              <a:spLocks noChangeArrowheads="1"/>
            </p:cNvSpPr>
            <p:nvPr/>
          </p:nvSpPr>
          <p:spPr bwMode="auto">
            <a:xfrm>
              <a:off x="6071367" y="1041225"/>
              <a:ext cx="2488851"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Gerald (77) and Cynthia (73)</a:t>
              </a:r>
            </a:p>
          </p:txBody>
        </p:sp>
        <p:sp>
          <p:nvSpPr>
            <p:cNvPr id="25" name="Text Box 7"/>
            <p:cNvSpPr txBox="1">
              <a:spLocks noChangeArrowheads="1"/>
            </p:cNvSpPr>
            <p:nvPr/>
          </p:nvSpPr>
          <p:spPr bwMode="auto">
            <a:xfrm>
              <a:off x="618425" y="1041225"/>
              <a:ext cx="5393735"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The Long Term Care Report</a:t>
              </a:r>
            </a:p>
          </p:txBody>
        </p:sp>
      </p:grpSp>
      <p:pic>
        <p:nvPicPr>
          <p:cNvPr id="5" name="Picture 4"/>
          <p:cNvPicPr>
            <a:picLocks noChangeAspect="1"/>
          </p:cNvPicPr>
          <p:nvPr/>
        </p:nvPicPr>
        <p:blipFill>
          <a:blip r:embed="rId2"/>
          <a:stretch>
            <a:fillRect/>
          </a:stretch>
        </p:blipFill>
        <p:spPr>
          <a:xfrm>
            <a:off x="2627784" y="1345833"/>
            <a:ext cx="4032448" cy="4998577"/>
          </a:xfrm>
          <a:prstGeom prst="rect">
            <a:avLst/>
          </a:prstGeom>
          <a:ln>
            <a:noFill/>
          </a:ln>
          <a:effectLst>
            <a:outerShdw blurRad="190500" algn="tl" rotWithShape="0">
              <a:srgbClr val="000000">
                <a:alpha val="70000"/>
              </a:srgbClr>
            </a:outerShdw>
          </a:effectLst>
        </p:spPr>
      </p:pic>
      <p:sp>
        <p:nvSpPr>
          <p:cNvPr id="11" name="Rectangle 10"/>
          <p:cNvSpPr/>
          <p:nvPr/>
        </p:nvSpPr>
        <p:spPr>
          <a:xfrm>
            <a:off x="8604448" y="6368109"/>
            <a:ext cx="418704" cy="369332"/>
          </a:xfrm>
          <a:prstGeom prst="rect">
            <a:avLst/>
          </a:prstGeom>
        </p:spPr>
        <p:txBody>
          <a:bodyPr wrap="none">
            <a:spAutoFit/>
          </a:bodyPr>
          <a:lstStyle/>
          <a:p>
            <a:fld id="{46216197-024F-49E6-802C-1B61F334FD5B}" type="slidenum">
              <a:rPr lang="en-US" smtClean="0"/>
              <a:pPr/>
              <a:t>27</a:t>
            </a:fld>
            <a:endParaRPr lang="en-US" dirty="0"/>
          </a:p>
        </p:txBody>
      </p:sp>
    </p:spTree>
    <p:extLst>
      <p:ext uri="{BB962C8B-B14F-4D97-AF65-F5344CB8AC3E}">
        <p14:creationId xmlns:p14="http://schemas.microsoft.com/office/powerpoint/2010/main" val="1724985405"/>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2437206" cy="523220"/>
          </a:xfrm>
          <a:prstGeom prst="rect">
            <a:avLst/>
          </a:prstGeom>
          <a:noFill/>
          <a:ln w="9525">
            <a:noFill/>
            <a:miter lim="800000"/>
            <a:headEnd/>
            <a:tailEnd/>
          </a:ln>
        </p:spPr>
        <p:txBody>
          <a:bodyPr wrap="none" lIns="45720" tIns="22860" rIns="45720" bIns="22860">
            <a:spAutoFit/>
          </a:bodyPr>
          <a:lstStyle/>
          <a:p>
            <a:pPr algn="l" defTabSz="1088232"/>
            <a:r>
              <a:rPr lang="en-CA" sz="3100" b="1" spc="-150" dirty="0">
                <a:solidFill>
                  <a:schemeClr val="tx1">
                    <a:lumMod val="50000"/>
                    <a:lumOff val="50000"/>
                  </a:schemeClr>
                </a:solidFill>
                <a:latin typeface="+mj-lt"/>
              </a:rPr>
              <a:t>Income Annuity</a:t>
            </a:r>
          </a:p>
        </p:txBody>
      </p:sp>
      <p:sp>
        <p:nvSpPr>
          <p:cNvPr id="42" name="Rectangle 41"/>
          <p:cNvSpPr/>
          <p:nvPr/>
        </p:nvSpPr>
        <p:spPr>
          <a:xfrm>
            <a:off x="3596029" y="1435779"/>
            <a:ext cx="4896544" cy="114909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8" y="1594826"/>
            <a:ext cx="4136918" cy="830997"/>
          </a:xfrm>
          <a:prstGeom prst="rect">
            <a:avLst/>
          </a:prstGeom>
          <a:noFill/>
        </p:spPr>
        <p:txBody>
          <a:bodyPr wrap="square" rtlCol="0">
            <a:spAutoFit/>
          </a:bodyPr>
          <a:lstStyle/>
          <a:p>
            <a:r>
              <a:rPr lang="en-US" sz="1600" dirty="0">
                <a:solidFill>
                  <a:schemeClr val="bg1"/>
                </a:solidFill>
                <a:latin typeface="+mj-lt"/>
              </a:rPr>
              <a:t>Ilene isn’t quite sure why she has three annuities and is not sure about how they are performing. </a:t>
            </a:r>
          </a:p>
        </p:txBody>
      </p:sp>
      <p:sp>
        <p:nvSpPr>
          <p:cNvPr id="36" name="TextBox 35"/>
          <p:cNvSpPr txBox="1"/>
          <p:nvPr/>
        </p:nvSpPr>
        <p:spPr>
          <a:xfrm>
            <a:off x="4808260" y="2851584"/>
            <a:ext cx="3796187" cy="2677656"/>
          </a:xfrm>
          <a:prstGeom prst="rect">
            <a:avLst/>
          </a:prstGeom>
          <a:noFill/>
        </p:spPr>
        <p:txBody>
          <a:bodyPr wrap="square" rtlCol="0">
            <a:spAutoFit/>
          </a:bodyPr>
          <a:lstStyle/>
          <a:p>
            <a:r>
              <a:rPr lang="en-US" sz="1400" b="1" dirty="0">
                <a:solidFill>
                  <a:schemeClr val="accent3"/>
                </a:solidFill>
                <a:latin typeface="+mj-lt"/>
              </a:rPr>
              <a:t>INSURANCE PROCESS</a:t>
            </a:r>
            <a:endParaRPr lang="en-CA" sz="1400" b="1" dirty="0">
              <a:solidFill>
                <a:schemeClr val="accent3"/>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Conference call with each insurance company to verify fees of VA contracts</a:t>
            </a:r>
          </a:p>
          <a:p>
            <a:pPr marL="115888" indent="-115888">
              <a:buFont typeface="Arial" panose="020B0604020202020204" pitchFamily="34" charset="0"/>
              <a:buChar char="•"/>
            </a:pPr>
            <a:r>
              <a:rPr lang="en-US" sz="1400" dirty="0">
                <a:solidFill>
                  <a:schemeClr val="bg2">
                    <a:lumMod val="50000"/>
                  </a:schemeClr>
                </a:solidFill>
                <a:latin typeface="+mj-lt"/>
              </a:rPr>
              <a:t>Coordinate with Associate and client to determine needed income</a:t>
            </a:r>
          </a:p>
          <a:p>
            <a:pPr marL="115888" indent="-115888">
              <a:buFont typeface="Arial" panose="020B0604020202020204" pitchFamily="34" charset="0"/>
              <a:buChar char="•"/>
            </a:pPr>
            <a:r>
              <a:rPr lang="en-US" sz="1400" dirty="0">
                <a:solidFill>
                  <a:schemeClr val="bg2">
                    <a:lumMod val="50000"/>
                  </a:schemeClr>
                </a:solidFill>
                <a:latin typeface="+mj-lt"/>
              </a:rPr>
              <a:t>Cancel / Reposition + BOR</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chemeClr val="accent3"/>
                </a:solidFill>
              </a:rPr>
              <a:t>CLIENT IMPACT</a:t>
            </a:r>
            <a:endParaRPr lang="en-CA" sz="1400" b="1" dirty="0">
              <a:solidFill>
                <a:schemeClr val="accent3"/>
              </a:solidFill>
            </a:endParaRPr>
          </a:p>
          <a:p>
            <a:pPr marL="115888" indent="-115888">
              <a:buFont typeface="Arial" panose="020B0604020202020204" pitchFamily="34" charset="0"/>
              <a:buChar char="•"/>
            </a:pPr>
            <a:r>
              <a:rPr lang="en-US" sz="1400" dirty="0">
                <a:solidFill>
                  <a:schemeClr val="bg2">
                    <a:lumMod val="50000"/>
                  </a:schemeClr>
                </a:solidFill>
              </a:rPr>
              <a:t>Setup guaranteed 10-year income stream with smallest amount necessary.</a:t>
            </a:r>
          </a:p>
          <a:p>
            <a:pPr marL="115888" indent="-115888">
              <a:buFont typeface="Arial" panose="020B0604020202020204" pitchFamily="34" charset="0"/>
              <a:buChar char="•"/>
            </a:pPr>
            <a:r>
              <a:rPr lang="en-US" sz="1400" dirty="0">
                <a:solidFill>
                  <a:schemeClr val="bg2">
                    <a:lumMod val="50000"/>
                  </a:schemeClr>
                </a:solidFill>
              </a:rPr>
              <a:t>Pooled $265,368 of other funds at significantly lower fees.</a:t>
            </a:r>
          </a:p>
        </p:txBody>
      </p:sp>
      <p:sp>
        <p:nvSpPr>
          <p:cNvPr id="23" name="Rectangle 22"/>
          <p:cNvSpPr/>
          <p:nvPr/>
        </p:nvSpPr>
        <p:spPr>
          <a:xfrm>
            <a:off x="3596028" y="1072701"/>
            <a:ext cx="4896545"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1072701"/>
            <a:ext cx="2880320" cy="369332"/>
          </a:xfrm>
          <a:prstGeom prst="rect">
            <a:avLst/>
          </a:prstGeom>
          <a:noFill/>
        </p:spPr>
        <p:txBody>
          <a:bodyPr wrap="square" rtlCol="0">
            <a:spAutoFit/>
          </a:bodyPr>
          <a:lstStyle/>
          <a:p>
            <a:r>
              <a:rPr lang="en-US" b="1" dirty="0">
                <a:solidFill>
                  <a:schemeClr val="bg1"/>
                </a:solidFill>
              </a:rPr>
              <a:t>Ilene (62)</a:t>
            </a:r>
          </a:p>
        </p:txBody>
      </p:sp>
      <p:sp>
        <p:nvSpPr>
          <p:cNvPr id="31" name="Rectangle 30"/>
          <p:cNvSpPr/>
          <p:nvPr/>
        </p:nvSpPr>
        <p:spPr>
          <a:xfrm>
            <a:off x="1004683" y="4703298"/>
            <a:ext cx="3222395" cy="1200329"/>
          </a:xfrm>
          <a:prstGeom prst="rect">
            <a:avLst/>
          </a:prstGeom>
        </p:spPr>
        <p:txBody>
          <a:bodyPr wrap="square">
            <a:spAutoFit/>
          </a:bodyPr>
          <a:lstStyle/>
          <a:p>
            <a:r>
              <a:rPr lang="en-US" dirty="0">
                <a:solidFill>
                  <a:schemeClr val="bg2">
                    <a:lumMod val="50000"/>
                  </a:schemeClr>
                </a:solidFill>
              </a:rPr>
              <a:t>“I’d like to increase my income but don’t know if I can. I can’t figure out how these products are supposed to work.” – Ilene</a:t>
            </a:r>
          </a:p>
        </p:txBody>
      </p:sp>
      <p:cxnSp>
        <p:nvCxnSpPr>
          <p:cNvPr id="46" name="Straight Arrow Connector 45"/>
          <p:cNvCxnSpPr/>
          <p:nvPr/>
        </p:nvCxnSpPr>
        <p:spPr>
          <a:xfrm>
            <a:off x="4420806" y="3016917"/>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2584868"/>
            <a:ext cx="387455" cy="3436420"/>
            <a:chOff x="4565983" y="1871352"/>
            <a:chExt cx="387455" cy="2925800"/>
          </a:xfrm>
        </p:grpSpPr>
        <p:cxnSp>
          <p:nvCxnSpPr>
            <p:cNvPr id="48" name="Straight Connector 47"/>
            <p:cNvCxnSpPr/>
            <p:nvPr/>
          </p:nvCxnSpPr>
          <p:spPr>
            <a:xfrm flipV="1">
              <a:off x="4953438" y="1871352"/>
              <a:ext cx="0" cy="292580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50912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p:cNvPicPr>
          <p:nvPr/>
        </p:nvPicPr>
        <p:blipFill rotWithShape="1">
          <a:blip r:embed="rId2" cstate="print">
            <a:extLst>
              <a:ext uri="{28A0092B-C50C-407E-A947-70E740481C1C}">
                <a14:useLocalDpi xmlns:a14="http://schemas.microsoft.com/office/drawing/2010/main" val="0"/>
              </a:ext>
            </a:extLst>
          </a:blip>
          <a:srcRect l="6139" t="1472" r="1313" b="2480"/>
          <a:stretch/>
        </p:blipFill>
        <p:spPr>
          <a:xfrm rot="-240000">
            <a:off x="756682" y="1030898"/>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Rectangle 17"/>
          <p:cNvSpPr/>
          <p:nvPr/>
        </p:nvSpPr>
        <p:spPr>
          <a:xfrm>
            <a:off x="8604448" y="6368109"/>
            <a:ext cx="418704" cy="369332"/>
          </a:xfrm>
          <a:prstGeom prst="rect">
            <a:avLst/>
          </a:prstGeom>
        </p:spPr>
        <p:txBody>
          <a:bodyPr wrap="none">
            <a:spAutoFit/>
          </a:bodyPr>
          <a:lstStyle/>
          <a:p>
            <a:fld id="{46216197-024F-49E6-802C-1B61F334FD5B}" type="slidenum">
              <a:rPr lang="en-US" smtClean="0"/>
              <a:pPr/>
              <a:t>28</a:t>
            </a:fld>
            <a:endParaRPr lang="en-US" dirty="0"/>
          </a:p>
        </p:txBody>
      </p:sp>
    </p:spTree>
    <p:extLst>
      <p:ext uri="{BB962C8B-B14F-4D97-AF65-F5344CB8AC3E}">
        <p14:creationId xmlns:p14="http://schemas.microsoft.com/office/powerpoint/2010/main" val="1000623651"/>
      </p:ext>
    </p:extLst>
  </p:cSld>
  <p:clrMapOvr>
    <a:masterClrMapping/>
  </p:clrMapOvr>
  <p:transition spd="med">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6094041"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chemeClr val="tx1">
                    <a:lumMod val="50000"/>
                    <a:lumOff val="50000"/>
                  </a:schemeClr>
                </a:solidFill>
              </a:rPr>
              <a:t>Existing Annuity Policy Recommendation</a:t>
            </a:r>
          </a:p>
        </p:txBody>
      </p:sp>
      <p:grpSp>
        <p:nvGrpSpPr>
          <p:cNvPr id="10" name="Group 9"/>
          <p:cNvGrpSpPr/>
          <p:nvPr/>
        </p:nvGrpSpPr>
        <p:grpSpPr>
          <a:xfrm>
            <a:off x="559218" y="978550"/>
            <a:ext cx="8001000" cy="362218"/>
            <a:chOff x="559218" y="1006310"/>
            <a:chExt cx="8001000" cy="362218"/>
          </a:xfrm>
        </p:grpSpPr>
        <p:sp>
          <p:nvSpPr>
            <p:cNvPr id="11" name="Rectangle 10"/>
            <p:cNvSpPr/>
            <p:nvPr/>
          </p:nvSpPr>
          <p:spPr>
            <a:xfrm>
              <a:off x="559218" y="1006310"/>
              <a:ext cx="8001000" cy="3622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7"/>
            <p:cNvSpPr txBox="1">
              <a:spLocks noChangeArrowheads="1"/>
            </p:cNvSpPr>
            <p:nvPr/>
          </p:nvSpPr>
          <p:spPr bwMode="auto">
            <a:xfrm>
              <a:off x="7236296" y="1041225"/>
              <a:ext cx="1323922"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Ilene, Age 64	</a:t>
              </a:r>
            </a:p>
          </p:txBody>
        </p:sp>
        <p:sp>
          <p:nvSpPr>
            <p:cNvPr id="13" name="Text Box 7"/>
            <p:cNvSpPr txBox="1">
              <a:spLocks noChangeArrowheads="1"/>
            </p:cNvSpPr>
            <p:nvPr/>
          </p:nvSpPr>
          <p:spPr bwMode="auto">
            <a:xfrm>
              <a:off x="618425" y="1041225"/>
              <a:ext cx="4025583"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Annuity Policy Summary</a:t>
              </a:r>
            </a:p>
          </p:txBody>
        </p:sp>
      </p:grpSp>
      <p:graphicFrame>
        <p:nvGraphicFramePr>
          <p:cNvPr id="14" name="Table 13"/>
          <p:cNvGraphicFramePr>
            <a:graphicFrameLocks noGrp="1"/>
          </p:cNvGraphicFramePr>
          <p:nvPr/>
        </p:nvGraphicFramePr>
        <p:xfrm>
          <a:off x="568905" y="1375128"/>
          <a:ext cx="7981625" cy="1217213"/>
        </p:xfrm>
        <a:graphic>
          <a:graphicData uri="http://schemas.openxmlformats.org/drawingml/2006/table">
            <a:tbl>
              <a:tblPr firstRow="1" bandRow="1">
                <a:tableStyleId>{3B4B98B0-60AC-42C2-AFA5-B58CD77FA1E5}</a:tableStyleId>
              </a:tblPr>
              <a:tblGrid>
                <a:gridCol w="1712913">
                  <a:extLst>
                    <a:ext uri="{9D8B030D-6E8A-4147-A177-3AD203B41FA5}">
                      <a16:colId xmlns:a16="http://schemas.microsoft.com/office/drawing/2014/main" val="20000"/>
                    </a:ext>
                  </a:extLst>
                </a:gridCol>
                <a:gridCol w="1567178">
                  <a:extLst>
                    <a:ext uri="{9D8B030D-6E8A-4147-A177-3AD203B41FA5}">
                      <a16:colId xmlns:a16="http://schemas.microsoft.com/office/drawing/2014/main" val="20001"/>
                    </a:ext>
                  </a:extLst>
                </a:gridCol>
                <a:gridCol w="1567178">
                  <a:extLst>
                    <a:ext uri="{9D8B030D-6E8A-4147-A177-3AD203B41FA5}">
                      <a16:colId xmlns:a16="http://schemas.microsoft.com/office/drawing/2014/main" val="20002"/>
                    </a:ext>
                  </a:extLst>
                </a:gridCol>
                <a:gridCol w="1567178">
                  <a:extLst>
                    <a:ext uri="{9D8B030D-6E8A-4147-A177-3AD203B41FA5}">
                      <a16:colId xmlns:a16="http://schemas.microsoft.com/office/drawing/2014/main" val="20003"/>
                    </a:ext>
                  </a:extLst>
                </a:gridCol>
                <a:gridCol w="1567178">
                  <a:extLst>
                    <a:ext uri="{9D8B030D-6E8A-4147-A177-3AD203B41FA5}">
                      <a16:colId xmlns:a16="http://schemas.microsoft.com/office/drawing/2014/main" val="20004"/>
                    </a:ext>
                  </a:extLst>
                </a:gridCol>
              </a:tblGrid>
              <a:tr h="226458">
                <a:tc>
                  <a:txBody>
                    <a:bodyPr/>
                    <a:lstStyle/>
                    <a:p>
                      <a:pPr algn="ctr"/>
                      <a:endParaRPr lang="en-US" sz="1000" b="1" dirty="0">
                        <a:solidFill>
                          <a:srgbClr val="000000"/>
                        </a:solidFill>
                      </a:endParaRPr>
                    </a:p>
                  </a:txBody>
                  <a:tcPr marL="0" marR="0" marT="0" marB="0" anchor="ctr"/>
                </a:tc>
                <a:tc>
                  <a:txBody>
                    <a:bodyPr/>
                    <a:lstStyle/>
                    <a:p>
                      <a:pPr algn="ctr"/>
                      <a:r>
                        <a:rPr lang="en-US" sz="1000" dirty="0"/>
                        <a:t>Protective</a:t>
                      </a:r>
                      <a:endParaRPr lang="en-US" sz="1000" b="1" dirty="0">
                        <a:solidFill>
                          <a:srgbClr val="000000"/>
                        </a:solidFill>
                      </a:endParaRPr>
                    </a:p>
                  </a:txBody>
                  <a:tcPr marL="0" marR="0" marT="0" marB="0" anchor="ctr"/>
                </a:tc>
                <a:tc>
                  <a:txBody>
                    <a:bodyPr/>
                    <a:lstStyle/>
                    <a:p>
                      <a:pPr algn="ctr"/>
                      <a:r>
                        <a:rPr lang="en-US" sz="1000" dirty="0"/>
                        <a:t>John Hancock</a:t>
                      </a:r>
                      <a:endParaRPr lang="en-US" sz="1000" b="1" dirty="0">
                        <a:solidFill>
                          <a:srgbClr val="000000"/>
                        </a:solidFill>
                      </a:endParaRPr>
                    </a:p>
                  </a:txBody>
                  <a:tcPr marL="0" marR="0" marT="0" marB="0" anchor="ctr"/>
                </a:tc>
                <a:tc>
                  <a:txBody>
                    <a:bodyPr/>
                    <a:lstStyle/>
                    <a:p>
                      <a:pPr algn="ctr"/>
                      <a:r>
                        <a:rPr lang="en-US" sz="1000" dirty="0"/>
                        <a:t>Lincoln</a:t>
                      </a:r>
                      <a:r>
                        <a:rPr lang="en-US" sz="1000" baseline="0" dirty="0"/>
                        <a:t> Life</a:t>
                      </a:r>
                      <a:endParaRPr lang="en-US" sz="1000" b="1" dirty="0">
                        <a:solidFill>
                          <a:srgbClr val="000000"/>
                        </a:solidFill>
                      </a:endParaRPr>
                    </a:p>
                  </a:txBody>
                  <a:tcPr marL="0" marR="0" marT="0" marB="0" anchor="ctr"/>
                </a:tc>
                <a:tc>
                  <a:txBody>
                    <a:bodyPr/>
                    <a:lstStyle/>
                    <a:p>
                      <a:pPr algn="ctr"/>
                      <a:r>
                        <a:rPr lang="en-US" sz="1000" dirty="0"/>
                        <a:t>LPL IRA</a:t>
                      </a:r>
                      <a:endParaRPr lang="en-US" sz="1000" b="1" dirty="0">
                        <a:solidFill>
                          <a:srgbClr val="000000"/>
                        </a:solidFill>
                      </a:endParaRPr>
                    </a:p>
                  </a:txBody>
                  <a:tcPr marL="0" marR="0" marT="0" marB="0" anchor="ctr"/>
                </a:tc>
                <a:extLst>
                  <a:ext uri="{0D108BD9-81ED-4DB2-BD59-A6C34878D82A}">
                    <a16:rowId xmlns:a16="http://schemas.microsoft.com/office/drawing/2014/main" val="10000"/>
                  </a:ext>
                </a:extLst>
              </a:tr>
              <a:tr h="198151">
                <a:tc>
                  <a:txBody>
                    <a:bodyPr/>
                    <a:lstStyle/>
                    <a:p>
                      <a:pPr lvl="0"/>
                      <a:r>
                        <a:rPr lang="en-US" sz="800" dirty="0"/>
                        <a:t>Product Type</a:t>
                      </a:r>
                    </a:p>
                  </a:txBody>
                  <a:tcPr marR="0" marT="0" marB="0" anchor="ctr"/>
                </a:tc>
                <a:tc>
                  <a:txBody>
                    <a:bodyPr/>
                    <a:lstStyle/>
                    <a:p>
                      <a:pPr algn="ctr"/>
                      <a:r>
                        <a:rPr lang="en-US" sz="800" dirty="0"/>
                        <a:t>Variable</a:t>
                      </a:r>
                      <a:r>
                        <a:rPr lang="en-US" sz="800" baseline="0" dirty="0"/>
                        <a:t> Annuity</a:t>
                      </a:r>
                      <a:endParaRPr lang="en-US" sz="800" dirty="0"/>
                    </a:p>
                  </a:txBody>
                  <a:tcPr marL="0" marR="0" marT="0" marB="0" anchor="ctr"/>
                </a:tc>
                <a:tc>
                  <a:txBody>
                    <a:bodyPr/>
                    <a:lstStyle/>
                    <a:p>
                      <a:pPr algn="ctr"/>
                      <a:r>
                        <a:rPr lang="en-US" sz="800" dirty="0"/>
                        <a:t>Variable Annuity</a:t>
                      </a:r>
                    </a:p>
                  </a:txBody>
                  <a:tcPr marL="0" marR="0" marT="0" marB="0" anchor="ctr"/>
                </a:tc>
                <a:tc>
                  <a:txBody>
                    <a:bodyPr/>
                    <a:lstStyle/>
                    <a:p>
                      <a:pPr algn="ctr"/>
                      <a:r>
                        <a:rPr lang="en-US" sz="800" dirty="0"/>
                        <a:t>Variable Annuity</a:t>
                      </a:r>
                    </a:p>
                  </a:txBody>
                  <a:tcPr marL="0" marR="0" marT="0" marB="0" anchor="ctr"/>
                </a:tc>
                <a:tc>
                  <a:txBody>
                    <a:bodyPr/>
                    <a:lstStyle/>
                    <a:p>
                      <a:pPr algn="ctr"/>
                      <a:r>
                        <a:rPr lang="en-US" sz="800" dirty="0"/>
                        <a:t>Franklin Income Fund</a:t>
                      </a:r>
                    </a:p>
                  </a:txBody>
                  <a:tcPr marL="0" marR="0" marT="0" marB="0" anchor="ctr"/>
                </a:tc>
                <a:extLst>
                  <a:ext uri="{0D108BD9-81ED-4DB2-BD59-A6C34878D82A}">
                    <a16:rowId xmlns:a16="http://schemas.microsoft.com/office/drawing/2014/main" val="10001"/>
                  </a:ext>
                </a:extLst>
              </a:tr>
              <a:tr h="198151">
                <a:tc>
                  <a:txBody>
                    <a:bodyPr/>
                    <a:lstStyle/>
                    <a:p>
                      <a:pPr lvl="0"/>
                      <a:r>
                        <a:rPr lang="en-US" sz="800" dirty="0"/>
                        <a:t>Issue Date</a:t>
                      </a:r>
                    </a:p>
                  </a:txBody>
                  <a:tcPr marR="0" marT="0" marB="0" anchor="ctr"/>
                </a:tc>
                <a:tc>
                  <a:txBody>
                    <a:bodyPr/>
                    <a:lstStyle/>
                    <a:p>
                      <a:pPr algn="ctr"/>
                      <a:r>
                        <a:rPr lang="en-US" sz="800" dirty="0"/>
                        <a:t>6-Dec-09</a:t>
                      </a:r>
                    </a:p>
                  </a:txBody>
                  <a:tcPr marL="0" marR="0" marT="0" marB="0" anchor="ctr"/>
                </a:tc>
                <a:tc>
                  <a:txBody>
                    <a:bodyPr/>
                    <a:lstStyle/>
                    <a:p>
                      <a:pPr algn="ctr"/>
                      <a:r>
                        <a:rPr lang="en-US" sz="800" dirty="0"/>
                        <a:t>8-Dec-07</a:t>
                      </a:r>
                    </a:p>
                  </a:txBody>
                  <a:tcPr marL="0" marR="0" marT="0" marB="0" anchor="ctr"/>
                </a:tc>
                <a:tc>
                  <a:txBody>
                    <a:bodyPr/>
                    <a:lstStyle/>
                    <a:p>
                      <a:pPr algn="ctr"/>
                      <a:r>
                        <a:rPr lang="en-US" sz="800" dirty="0"/>
                        <a:t>26-Feb-10</a:t>
                      </a:r>
                    </a:p>
                  </a:txBody>
                  <a:tcPr marL="0" marR="0" marT="0" marB="0" anchor="ctr"/>
                </a:tc>
                <a:tc>
                  <a:txBody>
                    <a:bodyPr/>
                    <a:lstStyle/>
                    <a:p>
                      <a:pPr algn="ctr"/>
                      <a:endParaRPr lang="en-US" sz="800" dirty="0"/>
                    </a:p>
                  </a:txBody>
                  <a:tcPr marL="0" marR="0" marT="0" marB="0" anchor="ctr"/>
                </a:tc>
                <a:extLst>
                  <a:ext uri="{0D108BD9-81ED-4DB2-BD59-A6C34878D82A}">
                    <a16:rowId xmlns:a16="http://schemas.microsoft.com/office/drawing/2014/main" val="10002"/>
                  </a:ext>
                </a:extLst>
              </a:tr>
              <a:tr h="198151">
                <a:tc>
                  <a:txBody>
                    <a:bodyPr/>
                    <a:lstStyle/>
                    <a:p>
                      <a:pPr lvl="0"/>
                      <a:r>
                        <a:rPr lang="en-US" sz="800" dirty="0"/>
                        <a:t>Market Value (As of Statements)</a:t>
                      </a:r>
                    </a:p>
                  </a:txBody>
                  <a:tcPr marR="0" marT="0" marB="0" anchor="ctr"/>
                </a:tc>
                <a:tc>
                  <a:txBody>
                    <a:bodyPr/>
                    <a:lstStyle/>
                    <a:p>
                      <a:pPr algn="ctr"/>
                      <a:r>
                        <a:rPr lang="en-US" sz="800" dirty="0"/>
                        <a:t>$122,814.14</a:t>
                      </a:r>
                    </a:p>
                  </a:txBody>
                  <a:tcPr marL="0" marR="0" marT="0" marB="0" anchor="ctr"/>
                </a:tc>
                <a:tc>
                  <a:txBody>
                    <a:bodyPr/>
                    <a:lstStyle/>
                    <a:p>
                      <a:pPr algn="ctr"/>
                      <a:r>
                        <a:rPr lang="en-US" sz="800" dirty="0"/>
                        <a:t>$116,270.58</a:t>
                      </a:r>
                    </a:p>
                  </a:txBody>
                  <a:tcPr marL="0" marR="0" marT="0" marB="0" anchor="ctr"/>
                </a:tc>
                <a:tc>
                  <a:txBody>
                    <a:bodyPr/>
                    <a:lstStyle/>
                    <a:p>
                      <a:pPr algn="ctr"/>
                      <a:r>
                        <a:rPr lang="en-US" sz="800" dirty="0"/>
                        <a:t>$105,966.95</a:t>
                      </a:r>
                    </a:p>
                  </a:txBody>
                  <a:tcPr marL="0" marR="0" marT="0" marB="0" anchor="ctr"/>
                </a:tc>
                <a:tc>
                  <a:txBody>
                    <a:bodyPr/>
                    <a:lstStyle/>
                    <a:p>
                      <a:pPr algn="ctr"/>
                      <a:r>
                        <a:rPr lang="en-US" sz="800" dirty="0"/>
                        <a:t>$102,784.40</a:t>
                      </a:r>
                    </a:p>
                  </a:txBody>
                  <a:tcPr marL="0" marR="0" marT="0" marB="0" anchor="ctr"/>
                </a:tc>
                <a:extLst>
                  <a:ext uri="{0D108BD9-81ED-4DB2-BD59-A6C34878D82A}">
                    <a16:rowId xmlns:a16="http://schemas.microsoft.com/office/drawing/2014/main" val="10003"/>
                  </a:ext>
                </a:extLst>
              </a:tr>
              <a:tr h="198151">
                <a:tc>
                  <a:txBody>
                    <a:bodyPr/>
                    <a:lstStyle/>
                    <a:p>
                      <a:pPr lvl="0"/>
                      <a:r>
                        <a:rPr lang="en-US" sz="800" dirty="0"/>
                        <a:t>Current Distributions</a:t>
                      </a:r>
                    </a:p>
                  </a:txBody>
                  <a:tcPr marR="0" marT="0" marB="0" anchor="ctr"/>
                </a:tc>
                <a:tc>
                  <a:txBody>
                    <a:bodyPr/>
                    <a:lstStyle/>
                    <a:p>
                      <a:pPr algn="ctr"/>
                      <a:r>
                        <a:rPr lang="en-US" sz="800" dirty="0"/>
                        <a:t>$0.00</a:t>
                      </a:r>
                    </a:p>
                  </a:txBody>
                  <a:tcPr marL="0" marR="0" marT="0" marB="0" anchor="ctr"/>
                </a:tc>
                <a:tc>
                  <a:txBody>
                    <a:bodyPr/>
                    <a:lstStyle/>
                    <a:p>
                      <a:pPr algn="ctr"/>
                      <a:r>
                        <a:rPr lang="en-US" sz="800" dirty="0"/>
                        <a:t>$551.25 Monthly</a:t>
                      </a:r>
                    </a:p>
                  </a:txBody>
                  <a:tcPr marL="0" marR="0" marT="0" marB="0" anchor="ctr"/>
                </a:tc>
                <a:tc>
                  <a:txBody>
                    <a:bodyPr/>
                    <a:lstStyle/>
                    <a:p>
                      <a:pPr algn="ctr"/>
                      <a:r>
                        <a:rPr lang="en-US" sz="800" dirty="0"/>
                        <a:t>$508.18 Monthly</a:t>
                      </a:r>
                    </a:p>
                  </a:txBody>
                  <a:tcPr marL="0" marR="0" marT="0" marB="0" anchor="ctr"/>
                </a:tc>
                <a:tc>
                  <a:txBody>
                    <a:bodyPr/>
                    <a:lstStyle/>
                    <a:p>
                      <a:pPr algn="ctr"/>
                      <a:endParaRPr lang="en-US" sz="800" dirty="0"/>
                    </a:p>
                  </a:txBody>
                  <a:tcPr marL="0" marR="0" marT="0" marB="0" anchor="ctr"/>
                </a:tc>
                <a:extLst>
                  <a:ext uri="{0D108BD9-81ED-4DB2-BD59-A6C34878D82A}">
                    <a16:rowId xmlns:a16="http://schemas.microsoft.com/office/drawing/2014/main" val="10004"/>
                  </a:ext>
                </a:extLst>
              </a:tr>
              <a:tr h="198151">
                <a:tc>
                  <a:txBody>
                    <a:bodyPr/>
                    <a:lstStyle/>
                    <a:p>
                      <a:pPr lvl="0"/>
                      <a:r>
                        <a:rPr lang="en-US" sz="800" dirty="0"/>
                        <a:t>Total Fees</a:t>
                      </a:r>
                    </a:p>
                  </a:txBody>
                  <a:tcPr marR="0" marT="0" marB="0" anchor="ctr"/>
                </a:tc>
                <a:tc>
                  <a:txBody>
                    <a:bodyPr/>
                    <a:lstStyle/>
                    <a:p>
                      <a:pPr algn="ctr"/>
                      <a:r>
                        <a:rPr lang="en-US" sz="800" dirty="0"/>
                        <a:t>2.85%</a:t>
                      </a:r>
                    </a:p>
                  </a:txBody>
                  <a:tcPr marL="0" marR="0" marT="0" marB="0" anchor="ctr"/>
                </a:tc>
                <a:tc>
                  <a:txBody>
                    <a:bodyPr/>
                    <a:lstStyle/>
                    <a:p>
                      <a:pPr algn="ctr"/>
                      <a:r>
                        <a:rPr lang="en-US" sz="800" dirty="0"/>
                        <a:t>3.25%</a:t>
                      </a:r>
                    </a:p>
                  </a:txBody>
                  <a:tcPr marL="0" marR="0" marT="0" marB="0" anchor="ctr"/>
                </a:tc>
                <a:tc>
                  <a:txBody>
                    <a:bodyPr/>
                    <a:lstStyle/>
                    <a:p>
                      <a:pPr algn="ctr"/>
                      <a:r>
                        <a:rPr lang="en-US" sz="800" dirty="0"/>
                        <a:t>3.55%</a:t>
                      </a:r>
                    </a:p>
                  </a:txBody>
                  <a:tcPr marL="0" marR="0" marT="0" marB="0" anchor="ctr"/>
                </a:tc>
                <a:tc>
                  <a:txBody>
                    <a:bodyPr/>
                    <a:lstStyle/>
                    <a:p>
                      <a:pPr algn="ctr"/>
                      <a:endParaRPr lang="en-US" sz="800" dirty="0"/>
                    </a:p>
                  </a:txBody>
                  <a:tcPr marL="0" marR="0" marT="0" marB="0" anchor="ctr"/>
                </a:tc>
                <a:extLst>
                  <a:ext uri="{0D108BD9-81ED-4DB2-BD59-A6C34878D82A}">
                    <a16:rowId xmlns:a16="http://schemas.microsoft.com/office/drawing/2014/main" val="10005"/>
                  </a:ext>
                </a:extLst>
              </a:tr>
            </a:tbl>
          </a:graphicData>
        </a:graphic>
      </p:graphicFrame>
      <p:graphicFrame>
        <p:nvGraphicFramePr>
          <p:cNvPr id="15" name="Table 14"/>
          <p:cNvGraphicFramePr>
            <a:graphicFrameLocks noGrp="1"/>
          </p:cNvGraphicFramePr>
          <p:nvPr/>
        </p:nvGraphicFramePr>
        <p:xfrm>
          <a:off x="2179261" y="2780928"/>
          <a:ext cx="4760913" cy="2009817"/>
        </p:xfrm>
        <a:graphic>
          <a:graphicData uri="http://schemas.openxmlformats.org/drawingml/2006/table">
            <a:tbl>
              <a:tblPr firstRow="1" bandRow="1">
                <a:tableStyleId>{3B4B98B0-60AC-42C2-AFA5-B58CD77FA1E5}</a:tableStyleId>
              </a:tblPr>
              <a:tblGrid>
                <a:gridCol w="341313">
                  <a:extLst>
                    <a:ext uri="{9D8B030D-6E8A-4147-A177-3AD203B41FA5}">
                      <a16:colId xmlns:a16="http://schemas.microsoft.com/office/drawing/2014/main" val="20000"/>
                    </a:ext>
                  </a:extLst>
                </a:gridCol>
                <a:gridCol w="3048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226458">
                <a:tc gridSpan="7">
                  <a:txBody>
                    <a:bodyPr/>
                    <a:lstStyle/>
                    <a:p>
                      <a:pPr algn="ctr"/>
                      <a:r>
                        <a:rPr lang="en-US" sz="1000" dirty="0"/>
                        <a:t>Single Premium Immediate Annuity – 10-year Certain</a:t>
                      </a:r>
                      <a:endParaRPr lang="en-US" sz="1000" b="1" dirty="0">
                        <a:solidFill>
                          <a:srgbClr val="000000"/>
                        </a:solidFill>
                      </a:endParaRPr>
                    </a:p>
                  </a:txBody>
                  <a:tcPr marL="0" marR="0" marT="0" marB="0" anchor="ctr">
                    <a:lnR>
                      <a:noFill/>
                    </a:lnR>
                  </a:tcPr>
                </a:tc>
                <a:tc hMerge="1">
                  <a:txBody>
                    <a:bodyPr/>
                    <a:lstStyle/>
                    <a:p>
                      <a:pPr algn="ctr"/>
                      <a:endParaRPr lang="en-US" sz="1000" b="1" dirty="0">
                        <a:solidFill>
                          <a:srgbClr val="000000"/>
                        </a:solidFill>
                      </a:endParaRPr>
                    </a:p>
                  </a:txBody>
                  <a:tcPr marL="0" marR="0" marT="0" marB="0" anchor="ctr"/>
                </a:tc>
                <a:tc hMerge="1">
                  <a:txBody>
                    <a:bodyPr/>
                    <a:lstStyle/>
                    <a:p>
                      <a:pPr algn="ctr"/>
                      <a:endParaRPr lang="en-US" sz="1000" b="1" dirty="0">
                        <a:solidFill>
                          <a:srgbClr val="000000"/>
                        </a:solidFill>
                      </a:endParaRPr>
                    </a:p>
                  </a:txBody>
                  <a:tcPr marL="0" marR="0" marT="0" marB="0" anchor="ctr"/>
                </a:tc>
                <a:tc hMerge="1">
                  <a:txBody>
                    <a:bodyPr/>
                    <a:lstStyle/>
                    <a:p>
                      <a:pPr algn="ctr"/>
                      <a:endParaRPr lang="en-US" sz="1000" b="1" dirty="0">
                        <a:solidFill>
                          <a:srgbClr val="000000"/>
                        </a:solidFill>
                      </a:endParaRPr>
                    </a:p>
                  </a:txBody>
                  <a:tcPr marL="0" marR="0" marT="0" marB="0" anchor="ctr"/>
                </a:tc>
                <a:tc hMerge="1">
                  <a:txBody>
                    <a:bodyPr/>
                    <a:lstStyle/>
                    <a:p>
                      <a:pPr algn="ctr"/>
                      <a:endParaRPr lang="en-US" sz="1000" b="1" dirty="0">
                        <a:solidFill>
                          <a:srgbClr val="000000"/>
                        </a:solidFill>
                      </a:endParaRPr>
                    </a:p>
                  </a:txBody>
                  <a:tcPr marL="0" marR="0" marT="0" marB="0" anchor="ctr"/>
                </a:tc>
                <a:tc hMerge="1">
                  <a:txBody>
                    <a:bodyPr/>
                    <a:lstStyle/>
                    <a:p>
                      <a:pPr algn="ctr"/>
                      <a:endParaRPr lang="en-US" sz="1000" b="1" dirty="0">
                        <a:solidFill>
                          <a:srgbClr val="000000"/>
                        </a:solidFill>
                      </a:endParaRPr>
                    </a:p>
                  </a:txBody>
                  <a:tcPr marL="0" marR="0" marT="0" marB="0" anchor="ctr"/>
                </a:tc>
                <a:tc hMerge="1">
                  <a:txBody>
                    <a:bodyPr/>
                    <a:lstStyle/>
                    <a:p>
                      <a:pPr algn="ctr"/>
                      <a:endParaRPr lang="en-US" sz="1000" b="1" dirty="0">
                        <a:solidFill>
                          <a:srgbClr val="000000"/>
                        </a:solidFill>
                      </a:endParaRPr>
                    </a:p>
                  </a:txBody>
                  <a:tcPr marL="0" marR="0" marT="0" marB="0" anchor="ctr"/>
                </a:tc>
                <a:extLst>
                  <a:ext uri="{0D108BD9-81ED-4DB2-BD59-A6C34878D82A}">
                    <a16:rowId xmlns:a16="http://schemas.microsoft.com/office/drawing/2014/main" val="10000"/>
                  </a:ext>
                </a:extLst>
              </a:tr>
              <a:tr h="198151">
                <a:tc>
                  <a:txBody>
                    <a:bodyPr/>
                    <a:lstStyle/>
                    <a:p>
                      <a:pPr lvl="0"/>
                      <a:r>
                        <a:rPr lang="en-US" sz="800" dirty="0"/>
                        <a:t>Age</a:t>
                      </a:r>
                    </a:p>
                  </a:txBody>
                  <a:tcPr marR="0" marT="0" marB="0" anchor="ctr">
                    <a:lnB w="12700" cap="flat" cmpd="sng" algn="ctr">
                      <a:solidFill>
                        <a:schemeClr val="accent1"/>
                      </a:solidFill>
                      <a:prstDash val="solid"/>
                      <a:round/>
                      <a:headEnd type="none" w="med" len="med"/>
                      <a:tailEnd type="none" w="med" len="med"/>
                    </a:lnB>
                  </a:tcPr>
                </a:tc>
                <a:tc>
                  <a:txBody>
                    <a:bodyPr/>
                    <a:lstStyle/>
                    <a:p>
                      <a:pPr algn="ctr"/>
                      <a:r>
                        <a:rPr lang="en-US" sz="800" dirty="0"/>
                        <a:t>Year</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dirty="0"/>
                        <a:t>Deposit</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dirty="0"/>
                        <a:t>Monthly Income</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dirty="0"/>
                        <a:t>Annualized Income</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dirty="0"/>
                        <a:t>No Inflation Income</a:t>
                      </a: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lang="en-US" sz="800" dirty="0"/>
                        <a:t>Aggregate Payout</a:t>
                      </a: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98151">
                <a:tc>
                  <a:txBody>
                    <a:bodyPr/>
                    <a:lstStyle/>
                    <a:p>
                      <a:pPr lvl="0"/>
                      <a:r>
                        <a:rPr lang="en-US" sz="800" dirty="0"/>
                        <a:t>64</a:t>
                      </a:r>
                    </a:p>
                  </a:txBody>
                  <a:tcPr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1</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$104,189</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$1,143.29</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$13,719.48</a:t>
                      </a: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a:t>$13,719.48</a:t>
                      </a:r>
                      <a:endParaRPr lang="en-US" sz="800" dirty="0"/>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lang="en-US" sz="800" dirty="0"/>
                        <a:t>$13,719.48</a:t>
                      </a:r>
                    </a:p>
                  </a:txBody>
                  <a:tcPr marL="0" marR="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198151">
                <a:tc>
                  <a:txBody>
                    <a:bodyPr/>
                    <a:lstStyle/>
                    <a:p>
                      <a:pPr lvl="0"/>
                      <a:r>
                        <a:rPr lang="en-US" sz="800" dirty="0"/>
                        <a:t>65</a:t>
                      </a:r>
                    </a:p>
                  </a:txBody>
                  <a:tcPr marR="0" marT="0" marB="0" anchor="ctr"/>
                </a:tc>
                <a:tc>
                  <a:txBody>
                    <a:bodyPr/>
                    <a:lstStyle/>
                    <a:p>
                      <a:pPr algn="ctr"/>
                      <a:r>
                        <a:rPr lang="en-US" sz="800" dirty="0"/>
                        <a:t>2</a:t>
                      </a:r>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r>
                        <a:rPr lang="en-US" sz="800"/>
                        <a:t>$13,719.48</a:t>
                      </a:r>
                      <a:endParaRPr lang="en-US" sz="800" dirty="0"/>
                    </a:p>
                  </a:txBody>
                  <a:tcPr marL="0" marR="0" marT="0" marB="0" anchor="ctr"/>
                </a:tc>
                <a:tc>
                  <a:txBody>
                    <a:bodyPr/>
                    <a:lstStyle/>
                    <a:p>
                      <a:pPr algn="ctr"/>
                      <a:r>
                        <a:rPr lang="en-US" sz="800" dirty="0"/>
                        <a:t>$27,438.96</a:t>
                      </a:r>
                    </a:p>
                  </a:txBody>
                  <a:tcPr marL="0" marR="0" marT="0" marB="0" anchor="ctr"/>
                </a:tc>
                <a:extLst>
                  <a:ext uri="{0D108BD9-81ED-4DB2-BD59-A6C34878D82A}">
                    <a16:rowId xmlns:a16="http://schemas.microsoft.com/office/drawing/2014/main" val="10003"/>
                  </a:ext>
                </a:extLst>
              </a:tr>
              <a:tr h="198151">
                <a:tc>
                  <a:txBody>
                    <a:bodyPr/>
                    <a:lstStyle/>
                    <a:p>
                      <a:pPr lvl="0"/>
                      <a:r>
                        <a:rPr lang="en-US" sz="800" dirty="0"/>
                        <a:t>66</a:t>
                      </a:r>
                    </a:p>
                  </a:txBody>
                  <a:tcPr marR="0" marT="0" marB="0" anchor="ctr"/>
                </a:tc>
                <a:tc>
                  <a:txBody>
                    <a:bodyPr/>
                    <a:lstStyle/>
                    <a:p>
                      <a:pPr algn="ctr"/>
                      <a:r>
                        <a:rPr lang="en-US" sz="800" dirty="0"/>
                        <a:t>3</a:t>
                      </a:r>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r>
                        <a:rPr lang="en-US" sz="800"/>
                        <a:t>$13,719.48</a:t>
                      </a:r>
                      <a:endParaRPr lang="en-US" sz="8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$41,158.44</a:t>
                      </a:r>
                    </a:p>
                  </a:txBody>
                  <a:tcPr marL="0" marR="0" marT="0" marB="0" anchor="ctr"/>
                </a:tc>
                <a:extLst>
                  <a:ext uri="{0D108BD9-81ED-4DB2-BD59-A6C34878D82A}">
                    <a16:rowId xmlns:a16="http://schemas.microsoft.com/office/drawing/2014/main" val="10004"/>
                  </a:ext>
                </a:extLst>
              </a:tr>
              <a:tr h="198151">
                <a:tc>
                  <a:txBody>
                    <a:bodyPr/>
                    <a:lstStyle/>
                    <a:p>
                      <a:pPr lvl="0"/>
                      <a:r>
                        <a:rPr lang="en-US" sz="800" dirty="0"/>
                        <a:t>67</a:t>
                      </a:r>
                    </a:p>
                  </a:txBody>
                  <a:tcPr marR="0" marT="0" marB="0" anchor="ctr"/>
                </a:tc>
                <a:tc>
                  <a:txBody>
                    <a:bodyPr/>
                    <a:lstStyle/>
                    <a:p>
                      <a:pPr algn="ctr"/>
                      <a:r>
                        <a:rPr lang="en-US" sz="800" dirty="0"/>
                        <a:t>4</a:t>
                      </a:r>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r>
                        <a:rPr lang="en-US" sz="800"/>
                        <a:t>$13,719.48</a:t>
                      </a:r>
                      <a:endParaRPr lang="en-US" sz="8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$54,877.92</a:t>
                      </a:r>
                    </a:p>
                  </a:txBody>
                  <a:tcPr marL="0" marR="0" marT="0" marB="0" anchor="ctr"/>
                </a:tc>
                <a:extLst>
                  <a:ext uri="{0D108BD9-81ED-4DB2-BD59-A6C34878D82A}">
                    <a16:rowId xmlns:a16="http://schemas.microsoft.com/office/drawing/2014/main" val="10005"/>
                  </a:ext>
                </a:extLst>
              </a:tr>
              <a:tr h="198151">
                <a:tc>
                  <a:txBody>
                    <a:bodyPr/>
                    <a:lstStyle/>
                    <a:p>
                      <a:pPr lvl="0"/>
                      <a:r>
                        <a:rPr lang="en-US" sz="800" dirty="0"/>
                        <a:t>68</a:t>
                      </a:r>
                    </a:p>
                  </a:txBody>
                  <a:tcPr marR="0" marT="0" marB="0" anchor="ctr"/>
                </a:tc>
                <a:tc>
                  <a:txBody>
                    <a:bodyPr/>
                    <a:lstStyle/>
                    <a:p>
                      <a:pPr algn="ctr"/>
                      <a:r>
                        <a:rPr lang="en-US" sz="800" dirty="0"/>
                        <a:t>5</a:t>
                      </a:r>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r>
                        <a:rPr lang="en-US" sz="800"/>
                        <a:t>$13,719.48</a:t>
                      </a:r>
                      <a:endParaRPr lang="en-US" sz="8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$68,597.40</a:t>
                      </a:r>
                    </a:p>
                  </a:txBody>
                  <a:tcPr marL="0" marR="0" marT="0" marB="0" anchor="ctr"/>
                </a:tc>
                <a:extLst>
                  <a:ext uri="{0D108BD9-81ED-4DB2-BD59-A6C34878D82A}">
                    <a16:rowId xmlns:a16="http://schemas.microsoft.com/office/drawing/2014/main" val="10006"/>
                  </a:ext>
                </a:extLst>
              </a:tr>
              <a:tr h="198151">
                <a:tc>
                  <a:txBody>
                    <a:bodyPr/>
                    <a:lstStyle/>
                    <a:p>
                      <a:pPr lvl="0"/>
                      <a:r>
                        <a:rPr lang="en-US" sz="800" dirty="0"/>
                        <a:t>69</a:t>
                      </a:r>
                    </a:p>
                  </a:txBody>
                  <a:tcPr marR="0" marT="0" marB="0" anchor="ctr"/>
                </a:tc>
                <a:tc>
                  <a:txBody>
                    <a:bodyPr/>
                    <a:lstStyle/>
                    <a:p>
                      <a:pPr algn="ctr"/>
                      <a:r>
                        <a:rPr lang="en-US" sz="800" dirty="0"/>
                        <a:t>6</a:t>
                      </a:r>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r>
                        <a:rPr lang="en-US" sz="800"/>
                        <a:t>$13,719.48</a:t>
                      </a:r>
                      <a:endParaRPr lang="en-US" sz="8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$82,316.88</a:t>
                      </a:r>
                    </a:p>
                  </a:txBody>
                  <a:tcPr marL="0" marR="0" marT="0" marB="0" anchor="ctr"/>
                </a:tc>
                <a:extLst>
                  <a:ext uri="{0D108BD9-81ED-4DB2-BD59-A6C34878D82A}">
                    <a16:rowId xmlns:a16="http://schemas.microsoft.com/office/drawing/2014/main" val="10007"/>
                  </a:ext>
                </a:extLst>
              </a:tr>
              <a:tr h="198151">
                <a:tc>
                  <a:txBody>
                    <a:bodyPr/>
                    <a:lstStyle/>
                    <a:p>
                      <a:pPr lvl="0"/>
                      <a:r>
                        <a:rPr lang="en-US" sz="800" dirty="0"/>
                        <a:t>70</a:t>
                      </a:r>
                    </a:p>
                  </a:txBody>
                  <a:tcPr marR="0" marT="0" marB="0" anchor="ctr"/>
                </a:tc>
                <a:tc>
                  <a:txBody>
                    <a:bodyPr/>
                    <a:lstStyle/>
                    <a:p>
                      <a:pPr algn="ctr"/>
                      <a:r>
                        <a:rPr lang="en-US" sz="800" dirty="0"/>
                        <a:t>7</a:t>
                      </a:r>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r>
                        <a:rPr lang="en-US" sz="800"/>
                        <a:t>$13,719.48</a:t>
                      </a:r>
                      <a:endParaRPr lang="en-US" sz="80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dirty="0"/>
                        <a:t>$96,036.36</a:t>
                      </a:r>
                    </a:p>
                  </a:txBody>
                  <a:tcPr marL="0" marR="0" marT="0" marB="0" anchor="ctr"/>
                </a:tc>
                <a:extLst>
                  <a:ext uri="{0D108BD9-81ED-4DB2-BD59-A6C34878D82A}">
                    <a16:rowId xmlns:a16="http://schemas.microsoft.com/office/drawing/2014/main" val="10008"/>
                  </a:ext>
                </a:extLst>
              </a:tr>
              <a:tr h="198151">
                <a:tc>
                  <a:txBody>
                    <a:bodyPr/>
                    <a:lstStyle/>
                    <a:p>
                      <a:pPr lvl="0"/>
                      <a:r>
                        <a:rPr lang="en-US" sz="800" dirty="0"/>
                        <a:t>71</a:t>
                      </a:r>
                    </a:p>
                  </a:txBody>
                  <a:tcPr marR="0" marT="0" marB="0" anchor="ctr"/>
                </a:tc>
                <a:tc>
                  <a:txBody>
                    <a:bodyPr/>
                    <a:lstStyle/>
                    <a:p>
                      <a:pPr algn="ctr"/>
                      <a:r>
                        <a:rPr lang="en-US" sz="800" dirty="0"/>
                        <a:t>8</a:t>
                      </a:r>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endParaRPr lang="en-US" sz="800" dirty="0"/>
                    </a:p>
                  </a:txBody>
                  <a:tcPr marL="0" marR="0" marT="0" marB="0" anchor="ctr"/>
                </a:tc>
                <a:tc>
                  <a:txBody>
                    <a:bodyPr/>
                    <a:lstStyle/>
                    <a:p>
                      <a:pPr algn="ctr"/>
                      <a:r>
                        <a:rPr lang="en-US" sz="800" dirty="0"/>
                        <a:t>$13,719.48</a:t>
                      </a:r>
                    </a:p>
                  </a:txBody>
                  <a:tcPr marL="0" marR="0" marT="0" marB="0" anchor="ctr"/>
                </a:tc>
                <a:tc>
                  <a:txBody>
                    <a:bodyPr/>
                    <a:lstStyle/>
                    <a:p>
                      <a:pPr algn="ctr"/>
                      <a:r>
                        <a:rPr lang="en-US" sz="800" dirty="0"/>
                        <a:t>$109,755.84</a:t>
                      </a:r>
                    </a:p>
                  </a:txBody>
                  <a:tcPr marL="0" marR="0" marT="0" marB="0" anchor="ctr"/>
                </a:tc>
                <a:extLst>
                  <a:ext uri="{0D108BD9-81ED-4DB2-BD59-A6C34878D82A}">
                    <a16:rowId xmlns:a16="http://schemas.microsoft.com/office/drawing/2014/main" val="10009"/>
                  </a:ext>
                </a:extLst>
              </a:tr>
            </a:tbl>
          </a:graphicData>
        </a:graphic>
      </p:graphicFrame>
      <p:sp>
        <p:nvSpPr>
          <p:cNvPr id="16" name="Rectangle 15"/>
          <p:cNvSpPr/>
          <p:nvPr/>
        </p:nvSpPr>
        <p:spPr>
          <a:xfrm>
            <a:off x="8604448" y="6368109"/>
            <a:ext cx="418704" cy="369332"/>
          </a:xfrm>
          <a:prstGeom prst="rect">
            <a:avLst/>
          </a:prstGeom>
        </p:spPr>
        <p:txBody>
          <a:bodyPr wrap="none">
            <a:spAutoFit/>
          </a:bodyPr>
          <a:lstStyle/>
          <a:p>
            <a:fld id="{46216197-024F-49E6-802C-1B61F334FD5B}" type="slidenum">
              <a:rPr lang="en-US" smtClean="0"/>
              <a:pPr/>
              <a:t>29</a:t>
            </a:fld>
            <a:endParaRPr lang="en-US" dirty="0"/>
          </a:p>
        </p:txBody>
      </p:sp>
    </p:spTree>
    <p:extLst>
      <p:ext uri="{BB962C8B-B14F-4D97-AF65-F5344CB8AC3E}">
        <p14:creationId xmlns:p14="http://schemas.microsoft.com/office/powerpoint/2010/main" val="1465672151"/>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1C96883-14EB-5443-9A87-53B293230C8D}"/>
              </a:ext>
            </a:extLst>
          </p:cNvPr>
          <p:cNvGraphicFramePr>
            <a:graphicFrameLocks/>
          </p:cNvGraphicFramePr>
          <p:nvPr/>
        </p:nvGraphicFramePr>
        <p:xfrm>
          <a:off x="838200" y="1600200"/>
          <a:ext cx="74676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9E5BEDC3-E8ED-7245-9E7E-61147ED45D3A}"/>
              </a:ext>
            </a:extLst>
          </p:cNvPr>
          <p:cNvSpPr txBox="1">
            <a:spLocks/>
          </p:cNvSpPr>
          <p:nvPr/>
        </p:nvSpPr>
        <p:spPr>
          <a:xfrm>
            <a:off x="323528" y="181142"/>
            <a:ext cx="8229600" cy="477054"/>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100" b="1" kern="1200" spc="-150">
                <a:solidFill>
                  <a:schemeClr val="tx1">
                    <a:lumMod val="50000"/>
                    <a:lumOff val="50000"/>
                  </a:schemeClr>
                </a:solidFill>
                <a:latin typeface="+mj-lt"/>
                <a:ea typeface="+mj-ea"/>
                <a:cs typeface="+mj-cs"/>
              </a:defRPr>
            </a:lvl1pPr>
          </a:lstStyle>
          <a:p>
            <a:r>
              <a:rPr lang="en-US" dirty="0">
                <a:solidFill>
                  <a:srgbClr val="A4BD2E"/>
                </a:solidFill>
              </a:rPr>
              <a:t>Insurance Approaches</a:t>
            </a:r>
          </a:p>
        </p:txBody>
      </p:sp>
      <p:sp>
        <p:nvSpPr>
          <p:cNvPr id="4" name="TextBox 3">
            <a:extLst>
              <a:ext uri="{FF2B5EF4-FFF2-40B4-BE49-F238E27FC236}">
                <a16:creationId xmlns:a16="http://schemas.microsoft.com/office/drawing/2014/main" id="{5557B92E-0DB0-A443-B193-6D8F1A360492}"/>
              </a:ext>
            </a:extLst>
          </p:cNvPr>
          <p:cNvSpPr txBox="1"/>
          <p:nvPr/>
        </p:nvSpPr>
        <p:spPr>
          <a:xfrm>
            <a:off x="838200" y="990600"/>
            <a:ext cx="4343400" cy="461665"/>
          </a:xfrm>
          <a:prstGeom prst="rect">
            <a:avLst/>
          </a:prstGeom>
          <a:noFill/>
        </p:spPr>
        <p:txBody>
          <a:bodyPr wrap="square" rtlCol="0">
            <a:spAutoFit/>
          </a:bodyPr>
          <a:lstStyle/>
          <a:p>
            <a:r>
              <a:rPr lang="en-US" sz="2400" dirty="0"/>
              <a:t>Short &amp; Stout v. Long &amp; Lean</a:t>
            </a:r>
          </a:p>
        </p:txBody>
      </p:sp>
      <p:sp>
        <p:nvSpPr>
          <p:cNvPr id="5" name="TextBox 4">
            <a:extLst>
              <a:ext uri="{FF2B5EF4-FFF2-40B4-BE49-F238E27FC236}">
                <a16:creationId xmlns:a16="http://schemas.microsoft.com/office/drawing/2014/main" id="{F598B110-C2F7-5B44-946F-5BA35443CA4E}"/>
              </a:ext>
            </a:extLst>
          </p:cNvPr>
          <p:cNvSpPr txBox="1"/>
          <p:nvPr/>
        </p:nvSpPr>
        <p:spPr>
          <a:xfrm>
            <a:off x="4227263" y="5405735"/>
            <a:ext cx="649537" cy="369332"/>
          </a:xfrm>
          <a:prstGeom prst="rect">
            <a:avLst/>
          </a:prstGeom>
          <a:noFill/>
        </p:spPr>
        <p:txBody>
          <a:bodyPr wrap="none" rtlCol="0">
            <a:spAutoFit/>
          </a:bodyPr>
          <a:lstStyle/>
          <a:p>
            <a:r>
              <a:rPr lang="en-US" dirty="0"/>
              <a:t>Time</a:t>
            </a:r>
          </a:p>
        </p:txBody>
      </p:sp>
      <p:sp>
        <p:nvSpPr>
          <p:cNvPr id="6" name="TextBox 5">
            <a:extLst>
              <a:ext uri="{FF2B5EF4-FFF2-40B4-BE49-F238E27FC236}">
                <a16:creationId xmlns:a16="http://schemas.microsoft.com/office/drawing/2014/main" id="{45F919E4-5EFC-2548-9466-91721BA435C6}"/>
              </a:ext>
            </a:extLst>
          </p:cNvPr>
          <p:cNvSpPr txBox="1"/>
          <p:nvPr/>
        </p:nvSpPr>
        <p:spPr>
          <a:xfrm rot="16200000">
            <a:off x="61247" y="3124200"/>
            <a:ext cx="704039" cy="369332"/>
          </a:xfrm>
          <a:prstGeom prst="rect">
            <a:avLst/>
          </a:prstGeom>
          <a:noFill/>
        </p:spPr>
        <p:txBody>
          <a:bodyPr wrap="none" rtlCol="0">
            <a:spAutoFit/>
          </a:bodyPr>
          <a:lstStyle/>
          <a:p>
            <a:r>
              <a:rPr lang="en-US" dirty="0"/>
              <a:t>Value</a:t>
            </a:r>
          </a:p>
        </p:txBody>
      </p:sp>
      <p:sp>
        <p:nvSpPr>
          <p:cNvPr id="7" name="TextBox 6">
            <a:extLst>
              <a:ext uri="{FF2B5EF4-FFF2-40B4-BE49-F238E27FC236}">
                <a16:creationId xmlns:a16="http://schemas.microsoft.com/office/drawing/2014/main" id="{423FEA10-FD95-9EE4-3557-486404B4E3E0}"/>
              </a:ext>
            </a:extLst>
          </p:cNvPr>
          <p:cNvSpPr txBox="1"/>
          <p:nvPr/>
        </p:nvSpPr>
        <p:spPr>
          <a:xfrm>
            <a:off x="323528" y="5638800"/>
            <a:ext cx="8668072" cy="646331"/>
          </a:xfrm>
          <a:prstGeom prst="rect">
            <a:avLst/>
          </a:prstGeom>
          <a:noFill/>
        </p:spPr>
        <p:txBody>
          <a:bodyPr wrap="square" rtlCol="0">
            <a:spAutoFit/>
          </a:bodyPr>
          <a:lstStyle/>
          <a:p>
            <a:r>
              <a:rPr lang="en-US" dirty="0"/>
              <a:t>Maximize the greatest amount of monthly benefit for a shorter time vs extend a smaller monthly benefit over a long period of time</a:t>
            </a:r>
          </a:p>
        </p:txBody>
      </p:sp>
    </p:spTree>
    <p:extLst>
      <p:ext uri="{BB962C8B-B14F-4D97-AF65-F5344CB8AC3E}">
        <p14:creationId xmlns:p14="http://schemas.microsoft.com/office/powerpoint/2010/main" val="94563774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7352718"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rgbClr val="A4BD2E"/>
                </a:solidFill>
                <a:latin typeface="+mj-lt"/>
              </a:rPr>
              <a:t>The Savvy Second Chancers – Pension Funded LTC</a:t>
            </a:r>
          </a:p>
        </p:txBody>
      </p:sp>
      <p:sp>
        <p:nvSpPr>
          <p:cNvPr id="42" name="Rectangle 41"/>
          <p:cNvSpPr/>
          <p:nvPr/>
        </p:nvSpPr>
        <p:spPr>
          <a:xfrm>
            <a:off x="3581399" y="1327069"/>
            <a:ext cx="4911173" cy="205180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7" y="1332293"/>
            <a:ext cx="4295563" cy="1815882"/>
          </a:xfrm>
          <a:prstGeom prst="rect">
            <a:avLst/>
          </a:prstGeom>
          <a:noFill/>
        </p:spPr>
        <p:txBody>
          <a:bodyPr wrap="square" rtlCol="0">
            <a:spAutoFit/>
          </a:bodyPr>
          <a:lstStyle/>
          <a:p>
            <a:r>
              <a:rPr lang="en-US" sz="1600" dirty="0">
                <a:solidFill>
                  <a:schemeClr val="bg1"/>
                </a:solidFill>
                <a:latin typeface="+mj-lt"/>
              </a:rPr>
              <a:t>Ken will be retiring soon and has selected the lumpsum option for his $750k pension.  They have planned well for retirement income needs but understand their plans are at risk.  They are interested in revisiting their advisor’s longtime recommendation of LTC coverage to ensure their success. </a:t>
            </a:r>
          </a:p>
        </p:txBody>
      </p:sp>
      <p:sp>
        <p:nvSpPr>
          <p:cNvPr id="36" name="TextBox 35"/>
          <p:cNvSpPr txBox="1"/>
          <p:nvPr/>
        </p:nvSpPr>
        <p:spPr>
          <a:xfrm>
            <a:off x="4808260" y="3494544"/>
            <a:ext cx="4259540" cy="2462213"/>
          </a:xfrm>
          <a:prstGeom prst="rect">
            <a:avLst/>
          </a:prstGeom>
          <a:noFill/>
        </p:spPr>
        <p:txBody>
          <a:bodyPr wrap="square" rtlCol="0">
            <a:spAutoFit/>
          </a:bodyPr>
          <a:lstStyle/>
          <a:p>
            <a:r>
              <a:rPr lang="en-US" sz="1400" b="1" dirty="0">
                <a:solidFill>
                  <a:srgbClr val="A4BD2E"/>
                </a:solidFill>
                <a:latin typeface="+mj-lt"/>
              </a:rPr>
              <a:t>INSURANCE PROCESS</a:t>
            </a:r>
            <a:endParaRPr lang="en-CA" sz="1400" b="1" dirty="0">
              <a:solidFill>
                <a:srgbClr val="A4BD2E"/>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Each completed the Underwriting Advocate</a:t>
            </a:r>
          </a:p>
          <a:p>
            <a:pPr marL="115888" indent="-115888">
              <a:buFont typeface="Arial" panose="020B0604020202020204" pitchFamily="34" charset="0"/>
              <a:buChar char="•"/>
            </a:pPr>
            <a:r>
              <a:rPr lang="en-US" sz="1400" dirty="0">
                <a:solidFill>
                  <a:schemeClr val="bg2">
                    <a:lumMod val="50000"/>
                  </a:schemeClr>
                </a:solidFill>
                <a:latin typeface="+mj-lt"/>
              </a:rPr>
              <a:t>Both approved Preferred even after she was declined for Trad LTC</a:t>
            </a:r>
          </a:p>
          <a:p>
            <a:endParaRPr lang="en-US" sz="1400" dirty="0">
              <a:solidFill>
                <a:schemeClr val="bg2">
                  <a:lumMod val="50000"/>
                </a:schemeClr>
              </a:solidFill>
              <a:latin typeface="+mj-lt"/>
            </a:endParaRP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rgbClr val="A4BD2E"/>
                </a:solidFill>
                <a:latin typeface="+mj-lt"/>
              </a:rPr>
              <a:t>CLIENT IMPACT</a:t>
            </a:r>
            <a:endParaRPr lang="en-CA" sz="1400" b="1" dirty="0">
              <a:solidFill>
                <a:srgbClr val="A4BD2E"/>
              </a:solidFill>
              <a:latin typeface="+mj-lt"/>
            </a:endParaRPr>
          </a:p>
          <a:p>
            <a:pPr marL="115888" indent="-115888">
              <a:buFont typeface="Arial" panose="020B0604020202020204" pitchFamily="34" charset="0"/>
              <a:buChar char="•"/>
            </a:pPr>
            <a:r>
              <a:rPr lang="en-US" sz="1400" dirty="0">
                <a:solidFill>
                  <a:schemeClr val="bg2">
                    <a:lumMod val="50000"/>
                  </a:schemeClr>
                </a:solidFill>
              </a:rPr>
              <a:t>Lifetime LTC protection for both outside of the IRA</a:t>
            </a:r>
          </a:p>
          <a:p>
            <a:pPr marL="115888" indent="-115888">
              <a:buFont typeface="Arial" panose="020B0604020202020204" pitchFamily="34" charset="0"/>
              <a:buChar char="•"/>
            </a:pPr>
            <a:r>
              <a:rPr lang="en-US" sz="1400" dirty="0">
                <a:solidFill>
                  <a:schemeClr val="bg2">
                    <a:lumMod val="50000"/>
                  </a:schemeClr>
                </a:solidFill>
              </a:rPr>
              <a:t>$291k Life Insurance to heirs if there are no LTC claims</a:t>
            </a:r>
          </a:p>
          <a:p>
            <a:pPr marL="115888" indent="-115888">
              <a:buFont typeface="Arial" panose="020B0604020202020204" pitchFamily="34" charset="0"/>
              <a:buChar char="•"/>
            </a:pPr>
            <a:r>
              <a:rPr lang="en-US" sz="1400" dirty="0">
                <a:solidFill>
                  <a:schemeClr val="bg2">
                    <a:lumMod val="50000"/>
                  </a:schemeClr>
                </a:solidFill>
              </a:rPr>
              <a:t>$36k IRA Income Annuity with 20% annual income bonus from the insurance company</a:t>
            </a:r>
          </a:p>
        </p:txBody>
      </p:sp>
      <p:sp>
        <p:nvSpPr>
          <p:cNvPr id="23" name="Rectangle 22"/>
          <p:cNvSpPr/>
          <p:nvPr/>
        </p:nvSpPr>
        <p:spPr>
          <a:xfrm>
            <a:off x="3596028" y="957737"/>
            <a:ext cx="4896545"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957737"/>
            <a:ext cx="413691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Ken </a:t>
            </a:r>
            <a:r>
              <a:rPr lang="en-US"/>
              <a:t>(67) </a:t>
            </a:r>
            <a:r>
              <a:rPr lang="en-US" dirty="0"/>
              <a:t>and Jane </a:t>
            </a:r>
            <a:r>
              <a:rPr lang="en-US"/>
              <a:t>(64)</a:t>
            </a:r>
            <a:endParaRPr lang="en-US" dirty="0"/>
          </a:p>
        </p:txBody>
      </p:sp>
      <p:sp>
        <p:nvSpPr>
          <p:cNvPr id="31" name="Rectangle 30"/>
          <p:cNvSpPr/>
          <p:nvPr/>
        </p:nvSpPr>
        <p:spPr>
          <a:xfrm>
            <a:off x="76200" y="4343400"/>
            <a:ext cx="4150879" cy="2031325"/>
          </a:xfrm>
          <a:prstGeom prst="rect">
            <a:avLst/>
          </a:prstGeom>
        </p:spPr>
        <p:txBody>
          <a:bodyPr wrap="square">
            <a:spAutoFit/>
          </a:bodyPr>
          <a:lstStyle/>
          <a:p>
            <a:r>
              <a:rPr lang="en-US" dirty="0">
                <a:solidFill>
                  <a:schemeClr val="bg2">
                    <a:lumMod val="50000"/>
                  </a:schemeClr>
                </a:solidFill>
              </a:rPr>
              <a:t>“We looked at LTC insurance a few years ago but decided that it wasn’t a good purchase for us at the time.  We now see that the potential risk of not having any coverage is too great…we hope to never use the LTC but it’s there if needed and if not, it goes to the kids. – Ken</a:t>
            </a:r>
          </a:p>
        </p:txBody>
      </p:sp>
      <p:cxnSp>
        <p:nvCxnSpPr>
          <p:cNvPr id="46" name="Straight Arrow Connector 45"/>
          <p:cNvCxnSpPr/>
          <p:nvPr/>
        </p:nvCxnSpPr>
        <p:spPr>
          <a:xfrm>
            <a:off x="4420806" y="373380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211638" y="3733796"/>
            <a:ext cx="209168" cy="2286004"/>
            <a:chOff x="4744270" y="2849564"/>
            <a:chExt cx="209168" cy="1946326"/>
          </a:xfrm>
        </p:grpSpPr>
        <p:cxnSp>
          <p:nvCxnSpPr>
            <p:cNvPr id="48" name="Straight Connector 47"/>
            <p:cNvCxnSpPr>
              <a:cxnSpLocks/>
            </p:cNvCxnSpPr>
            <p:nvPr/>
          </p:nvCxnSpPr>
          <p:spPr>
            <a:xfrm flipV="1">
              <a:off x="4953438" y="2849564"/>
              <a:ext cx="0" cy="1946322"/>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4744270" y="4795890"/>
              <a:ext cx="209168"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95300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40000" flipH="1">
            <a:off x="757430" y="872189"/>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56949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618425" y="3535923"/>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sp>
        <p:nvSpPr>
          <p:cNvPr id="12" name="Text Box 7">
            <a:extLst>
              <a:ext uri="{FF2B5EF4-FFF2-40B4-BE49-F238E27FC236}">
                <a16:creationId xmlns:a16="http://schemas.microsoft.com/office/drawing/2014/main" id="{8FDD02C1-FA08-064F-B2FC-F674D6787D08}"/>
              </a:ext>
            </a:extLst>
          </p:cNvPr>
          <p:cNvSpPr txBox="1">
            <a:spLocks noChangeArrowheads="1"/>
          </p:cNvSpPr>
          <p:nvPr/>
        </p:nvSpPr>
        <p:spPr bwMode="auto">
          <a:xfrm>
            <a:off x="323528" y="181142"/>
            <a:ext cx="7352718"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rgbClr val="A4BD2E"/>
                </a:solidFill>
                <a:latin typeface="+mj-lt"/>
              </a:rPr>
              <a:t>The Savvy Second Chancers – Pension Funded LTC</a:t>
            </a:r>
          </a:p>
        </p:txBody>
      </p:sp>
      <p:sp>
        <p:nvSpPr>
          <p:cNvPr id="5" name="Rectangle 4">
            <a:extLst>
              <a:ext uri="{FF2B5EF4-FFF2-40B4-BE49-F238E27FC236}">
                <a16:creationId xmlns:a16="http://schemas.microsoft.com/office/drawing/2014/main" id="{66D58939-1F6B-8F49-BCE2-DBC2DC5300DF}"/>
              </a:ext>
            </a:extLst>
          </p:cNvPr>
          <p:cNvSpPr/>
          <p:nvPr/>
        </p:nvSpPr>
        <p:spPr>
          <a:xfrm>
            <a:off x="762000" y="2057400"/>
            <a:ext cx="1143000" cy="2209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extLst>
              <a:ext uri="{FF2B5EF4-FFF2-40B4-BE49-F238E27FC236}">
                <a16:creationId xmlns:a16="http://schemas.microsoft.com/office/drawing/2014/main" id="{51647E89-C5D0-BF42-8606-957EB1FDCDB1}"/>
              </a:ext>
            </a:extLst>
          </p:cNvPr>
          <p:cNvSpPr/>
          <p:nvPr/>
        </p:nvSpPr>
        <p:spPr>
          <a:xfrm>
            <a:off x="1776264" y="4545085"/>
            <a:ext cx="2109936" cy="1157075"/>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$36k annually</a:t>
            </a:r>
          </a:p>
          <a:p>
            <a:pPr algn="ctr"/>
            <a:r>
              <a:rPr lang="en-US" dirty="0">
                <a:solidFill>
                  <a:schemeClr val="tx1"/>
                </a:solidFill>
              </a:rPr>
              <a:t>For 10 years</a:t>
            </a:r>
          </a:p>
        </p:txBody>
      </p:sp>
      <p:sp>
        <p:nvSpPr>
          <p:cNvPr id="8" name="TextBox 7">
            <a:extLst>
              <a:ext uri="{FF2B5EF4-FFF2-40B4-BE49-F238E27FC236}">
                <a16:creationId xmlns:a16="http://schemas.microsoft.com/office/drawing/2014/main" id="{940A2B85-DEBC-7742-A0DE-7C3859158703}"/>
              </a:ext>
            </a:extLst>
          </p:cNvPr>
          <p:cNvSpPr txBox="1"/>
          <p:nvPr/>
        </p:nvSpPr>
        <p:spPr>
          <a:xfrm>
            <a:off x="533400" y="1334869"/>
            <a:ext cx="1617238" cy="646331"/>
          </a:xfrm>
          <a:prstGeom prst="rect">
            <a:avLst/>
          </a:prstGeom>
          <a:noFill/>
        </p:spPr>
        <p:txBody>
          <a:bodyPr wrap="none" rtlCol="0">
            <a:spAutoFit/>
          </a:bodyPr>
          <a:lstStyle/>
          <a:p>
            <a:pPr algn="ctr"/>
            <a:r>
              <a:rPr lang="en-US" dirty="0"/>
              <a:t>Ken’s $750k</a:t>
            </a:r>
          </a:p>
          <a:p>
            <a:pPr algn="ctr"/>
            <a:r>
              <a:rPr lang="en-US" dirty="0"/>
              <a:t>Pension Payout</a:t>
            </a:r>
          </a:p>
        </p:txBody>
      </p:sp>
      <p:sp>
        <p:nvSpPr>
          <p:cNvPr id="28" name="TextBox 27">
            <a:extLst>
              <a:ext uri="{FF2B5EF4-FFF2-40B4-BE49-F238E27FC236}">
                <a16:creationId xmlns:a16="http://schemas.microsoft.com/office/drawing/2014/main" id="{1A8FF4D6-29C8-0842-975E-8DB10B60E651}"/>
              </a:ext>
            </a:extLst>
          </p:cNvPr>
          <p:cNvSpPr txBox="1"/>
          <p:nvPr/>
        </p:nvSpPr>
        <p:spPr>
          <a:xfrm>
            <a:off x="2514600" y="1826567"/>
            <a:ext cx="5867400" cy="461665"/>
          </a:xfrm>
          <a:prstGeom prst="rect">
            <a:avLst/>
          </a:prstGeom>
          <a:noFill/>
        </p:spPr>
        <p:txBody>
          <a:bodyPr wrap="square" rtlCol="0">
            <a:spAutoFit/>
          </a:bodyPr>
          <a:lstStyle/>
          <a:p>
            <a:r>
              <a:rPr lang="en-US" sz="2400" dirty="0"/>
              <a:t>Hybrid Survivorship Whole Life + LTC Rider</a:t>
            </a:r>
          </a:p>
        </p:txBody>
      </p:sp>
      <p:sp>
        <p:nvSpPr>
          <p:cNvPr id="29" name="TextBox 28">
            <a:extLst>
              <a:ext uri="{FF2B5EF4-FFF2-40B4-BE49-F238E27FC236}">
                <a16:creationId xmlns:a16="http://schemas.microsoft.com/office/drawing/2014/main" id="{91217CA7-0725-4B4E-A41C-E74CC0B454D0}"/>
              </a:ext>
            </a:extLst>
          </p:cNvPr>
          <p:cNvSpPr txBox="1"/>
          <p:nvPr/>
        </p:nvSpPr>
        <p:spPr>
          <a:xfrm>
            <a:off x="2150638" y="2259085"/>
            <a:ext cx="6400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33 Months Acceleration of Benefits (AOB) - $8,724 per person</a:t>
            </a:r>
          </a:p>
          <a:p>
            <a:pPr marL="285750" indent="-285750">
              <a:buFont typeface="Arial" panose="020B0604020202020204" pitchFamily="34" charset="0"/>
              <a:buChar char="•"/>
            </a:pPr>
            <a:r>
              <a:rPr lang="en-US" dirty="0"/>
              <a:t>Continuation of Benefits (COB) – $8,724 for Life</a:t>
            </a:r>
          </a:p>
          <a:p>
            <a:pPr marL="285750" indent="-285750">
              <a:buFont typeface="Arial" panose="020B0604020202020204" pitchFamily="34" charset="0"/>
              <a:buChar char="•"/>
            </a:pPr>
            <a:r>
              <a:rPr lang="en-US" dirty="0"/>
              <a:t>Immediate Annuity with 20% annual income bonus pays premium for policy outside the IRA - $36k annually</a:t>
            </a:r>
          </a:p>
          <a:p>
            <a:pPr marL="285750" indent="-285750">
              <a:buFont typeface="Arial" panose="020B0604020202020204" pitchFamily="34" charset="0"/>
              <a:buChar char="•"/>
            </a:pPr>
            <a:r>
              <a:rPr lang="en-US" dirty="0"/>
              <a:t>All policy values are guaranteed for life</a:t>
            </a:r>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82061F34-5963-B142-A2F8-4A107BB5C5DE}"/>
              </a:ext>
            </a:extLst>
          </p:cNvPr>
          <p:cNvSpPr/>
          <p:nvPr/>
        </p:nvSpPr>
        <p:spPr>
          <a:xfrm>
            <a:off x="762000" y="4191000"/>
            <a:ext cx="1143000" cy="1944887"/>
          </a:xfrm>
          <a:prstGeom prst="rect">
            <a:avLst/>
          </a:prstGeom>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1338D4-B450-AD47-9A01-9348095BE16C}"/>
              </a:ext>
            </a:extLst>
          </p:cNvPr>
          <p:cNvSpPr txBox="1"/>
          <p:nvPr/>
        </p:nvSpPr>
        <p:spPr>
          <a:xfrm flipH="1">
            <a:off x="914400" y="5117068"/>
            <a:ext cx="864340" cy="369332"/>
          </a:xfrm>
          <a:prstGeom prst="rect">
            <a:avLst/>
          </a:prstGeom>
          <a:noFill/>
        </p:spPr>
        <p:txBody>
          <a:bodyPr wrap="square" rtlCol="0">
            <a:spAutoFit/>
          </a:bodyPr>
          <a:lstStyle/>
          <a:p>
            <a:r>
              <a:rPr lang="en-US" dirty="0"/>
              <a:t>$300k</a:t>
            </a:r>
          </a:p>
        </p:txBody>
      </p:sp>
      <p:sp>
        <p:nvSpPr>
          <p:cNvPr id="13" name="Rectangle 12">
            <a:extLst>
              <a:ext uri="{FF2B5EF4-FFF2-40B4-BE49-F238E27FC236}">
                <a16:creationId xmlns:a16="http://schemas.microsoft.com/office/drawing/2014/main" id="{3FA09C6E-F6F2-4D44-977C-55BFEB0F0051}"/>
              </a:ext>
            </a:extLst>
          </p:cNvPr>
          <p:cNvSpPr/>
          <p:nvPr/>
        </p:nvSpPr>
        <p:spPr>
          <a:xfrm>
            <a:off x="3607540" y="4413309"/>
            <a:ext cx="1650262" cy="1754326"/>
          </a:xfrm>
          <a:prstGeom prst="rect">
            <a:avLst/>
          </a:prstGeom>
          <a:solidFill>
            <a:srgbClr val="FFC000"/>
          </a:solid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FFFF"/>
              </a:highlight>
            </a:endParaRPr>
          </a:p>
        </p:txBody>
      </p:sp>
      <p:sp>
        <p:nvSpPr>
          <p:cNvPr id="14" name="TextBox 13">
            <a:extLst>
              <a:ext uri="{FF2B5EF4-FFF2-40B4-BE49-F238E27FC236}">
                <a16:creationId xmlns:a16="http://schemas.microsoft.com/office/drawing/2014/main" id="{02A3B4CD-B417-0043-ACA0-18EE95610BFD}"/>
              </a:ext>
            </a:extLst>
          </p:cNvPr>
          <p:cNvSpPr txBox="1"/>
          <p:nvPr/>
        </p:nvSpPr>
        <p:spPr>
          <a:xfrm flipH="1">
            <a:off x="3657600" y="4572000"/>
            <a:ext cx="1550142" cy="923330"/>
          </a:xfrm>
          <a:prstGeom prst="rect">
            <a:avLst/>
          </a:prstGeom>
          <a:noFill/>
        </p:spPr>
        <p:txBody>
          <a:bodyPr wrap="square" rtlCol="0">
            <a:spAutoFit/>
          </a:bodyPr>
          <a:lstStyle/>
          <a:p>
            <a:pPr algn="ctr"/>
            <a:r>
              <a:rPr lang="en-US" dirty="0"/>
              <a:t>$291k Survivorship</a:t>
            </a:r>
          </a:p>
          <a:p>
            <a:pPr algn="ctr"/>
            <a:r>
              <a:rPr lang="en-US" dirty="0"/>
              <a:t>Whole Life</a:t>
            </a:r>
          </a:p>
        </p:txBody>
      </p:sp>
      <p:sp>
        <p:nvSpPr>
          <p:cNvPr id="15" name="Right Arrow 14">
            <a:extLst>
              <a:ext uri="{FF2B5EF4-FFF2-40B4-BE49-F238E27FC236}">
                <a16:creationId xmlns:a16="http://schemas.microsoft.com/office/drawing/2014/main" id="{655B198C-93F8-ED41-AFEF-9B218CFF7629}"/>
              </a:ext>
            </a:extLst>
          </p:cNvPr>
          <p:cNvSpPr/>
          <p:nvPr/>
        </p:nvSpPr>
        <p:spPr>
          <a:xfrm>
            <a:off x="5281464" y="4697485"/>
            <a:ext cx="3633936" cy="1157075"/>
          </a:xfrm>
          <a:prstGeom prst="rightArrow">
            <a:avLst/>
          </a:prstGeom>
          <a:solidFill>
            <a:schemeClr val="accent2">
              <a:lumMod val="40000"/>
              <a:lumOff val="6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$8,724 Monthly LTC Per Person</a:t>
            </a:r>
          </a:p>
          <a:p>
            <a:pPr algn="ctr"/>
            <a:r>
              <a:rPr lang="en-US" dirty="0">
                <a:solidFill>
                  <a:schemeClr val="tx1"/>
                </a:solidFill>
              </a:rPr>
              <a:t>Unlimited</a:t>
            </a:r>
          </a:p>
        </p:txBody>
      </p:sp>
    </p:spTree>
    <p:extLst>
      <p:ext uri="{BB962C8B-B14F-4D97-AF65-F5344CB8AC3E}">
        <p14:creationId xmlns:p14="http://schemas.microsoft.com/office/powerpoint/2010/main" val="201488656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6698693"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rgbClr val="A4BD2E"/>
                </a:solidFill>
                <a:latin typeface="+mj-lt"/>
              </a:rPr>
              <a:t>The Savvy Second Chancers – IRA Funded LTC</a:t>
            </a:r>
          </a:p>
        </p:txBody>
      </p:sp>
      <p:sp>
        <p:nvSpPr>
          <p:cNvPr id="42" name="Rectangle 41"/>
          <p:cNvSpPr/>
          <p:nvPr/>
        </p:nvSpPr>
        <p:spPr>
          <a:xfrm>
            <a:off x="3581399" y="1327069"/>
            <a:ext cx="4911173" cy="205180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7" y="1332293"/>
            <a:ext cx="4295563" cy="2062103"/>
          </a:xfrm>
          <a:prstGeom prst="rect">
            <a:avLst/>
          </a:prstGeom>
          <a:noFill/>
        </p:spPr>
        <p:txBody>
          <a:bodyPr wrap="square" rtlCol="0">
            <a:spAutoFit/>
          </a:bodyPr>
          <a:lstStyle/>
          <a:p>
            <a:r>
              <a:rPr lang="en-US" sz="1600" dirty="0">
                <a:solidFill>
                  <a:schemeClr val="bg1"/>
                </a:solidFill>
                <a:latin typeface="+mj-lt"/>
              </a:rPr>
              <a:t>Wanda and Charles are retired and have a large amount of their retirement assets in IRAs.  Wanda had a poorly performing annuity inside of her IRA that the Advisor recommended cancelling.  With Charles’s significant medical history, they recognized the need for LTC but were very concerned that he would not be eligible for any coverage.</a:t>
            </a:r>
          </a:p>
        </p:txBody>
      </p:sp>
      <p:sp>
        <p:nvSpPr>
          <p:cNvPr id="36" name="TextBox 35"/>
          <p:cNvSpPr txBox="1"/>
          <p:nvPr/>
        </p:nvSpPr>
        <p:spPr>
          <a:xfrm>
            <a:off x="4808260" y="3494544"/>
            <a:ext cx="4259540" cy="2246769"/>
          </a:xfrm>
          <a:prstGeom prst="rect">
            <a:avLst/>
          </a:prstGeom>
          <a:noFill/>
        </p:spPr>
        <p:txBody>
          <a:bodyPr wrap="square" rtlCol="0">
            <a:spAutoFit/>
          </a:bodyPr>
          <a:lstStyle/>
          <a:p>
            <a:r>
              <a:rPr lang="en-US" sz="1400" b="1" dirty="0">
                <a:solidFill>
                  <a:srgbClr val="A4BD2E"/>
                </a:solidFill>
                <a:latin typeface="+mj-lt"/>
              </a:rPr>
              <a:t>INSURANCE PROCESS</a:t>
            </a:r>
            <a:endParaRPr lang="en-CA" sz="1400" b="1" dirty="0">
              <a:solidFill>
                <a:srgbClr val="A4BD2E"/>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Each completed the Underwriting Advocate</a:t>
            </a:r>
          </a:p>
          <a:p>
            <a:pPr marL="115888" indent="-115888">
              <a:buFont typeface="Arial" panose="020B0604020202020204" pitchFamily="34" charset="0"/>
              <a:buChar char="•"/>
            </a:pPr>
            <a:r>
              <a:rPr lang="en-US" sz="1400" dirty="0">
                <a:solidFill>
                  <a:schemeClr val="bg2">
                    <a:lumMod val="50000"/>
                  </a:schemeClr>
                </a:solidFill>
                <a:latin typeface="+mj-lt"/>
              </a:rPr>
              <a:t>Preliminary inquiry resulted in a change to the  recommendation</a:t>
            </a:r>
          </a:p>
          <a:p>
            <a:pPr marL="115888" indent="-115888">
              <a:buFont typeface="Arial" panose="020B0604020202020204" pitchFamily="34" charset="0"/>
              <a:buChar char="•"/>
            </a:pPr>
            <a:r>
              <a:rPr lang="en-US" sz="1400" dirty="0">
                <a:solidFill>
                  <a:schemeClr val="bg2">
                    <a:lumMod val="50000"/>
                  </a:schemeClr>
                </a:solidFill>
                <a:latin typeface="+mj-lt"/>
              </a:rPr>
              <a:t>Phone interview only for the formal underwriting</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rgbClr val="A4BD2E"/>
                </a:solidFill>
                <a:latin typeface="+mj-lt"/>
              </a:rPr>
              <a:t>CLIENT IMPACT</a:t>
            </a:r>
            <a:endParaRPr lang="en-CA" sz="1400" b="1" dirty="0">
              <a:solidFill>
                <a:srgbClr val="A4BD2E"/>
              </a:solidFill>
              <a:latin typeface="+mj-lt"/>
            </a:endParaRPr>
          </a:p>
          <a:p>
            <a:pPr marL="115888" indent="-115888">
              <a:buFont typeface="Arial" panose="020B0604020202020204" pitchFamily="34" charset="0"/>
              <a:buChar char="•"/>
            </a:pPr>
            <a:r>
              <a:rPr lang="en-US" sz="1400" dirty="0">
                <a:solidFill>
                  <a:schemeClr val="bg2">
                    <a:lumMod val="50000"/>
                  </a:schemeClr>
                </a:solidFill>
              </a:rPr>
              <a:t>Lifetime LTC protection on both outside of the IRA</a:t>
            </a:r>
          </a:p>
          <a:p>
            <a:pPr marL="115888" indent="-115888">
              <a:buFont typeface="Arial" panose="020B0604020202020204" pitchFamily="34" charset="0"/>
              <a:buChar char="•"/>
            </a:pPr>
            <a:r>
              <a:rPr lang="en-US" sz="1400" dirty="0">
                <a:solidFill>
                  <a:schemeClr val="bg2">
                    <a:lumMod val="50000"/>
                  </a:schemeClr>
                </a:solidFill>
              </a:rPr>
              <a:t>Increasing monthly LTC coverage, 3% inflation rider</a:t>
            </a:r>
          </a:p>
          <a:p>
            <a:pPr marL="115888" indent="-115888">
              <a:buFont typeface="Arial" panose="020B0604020202020204" pitchFamily="34" charset="0"/>
              <a:buChar char="•"/>
            </a:pPr>
            <a:r>
              <a:rPr lang="en-US" sz="1400" dirty="0">
                <a:solidFill>
                  <a:schemeClr val="bg2">
                    <a:lumMod val="50000"/>
                  </a:schemeClr>
                </a:solidFill>
              </a:rPr>
              <a:t>Affordable premiums for Lifetime coverage</a:t>
            </a:r>
          </a:p>
        </p:txBody>
      </p:sp>
      <p:sp>
        <p:nvSpPr>
          <p:cNvPr id="23" name="Rectangle 22"/>
          <p:cNvSpPr/>
          <p:nvPr/>
        </p:nvSpPr>
        <p:spPr>
          <a:xfrm>
            <a:off x="3596028" y="957737"/>
            <a:ext cx="4896545"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957737"/>
            <a:ext cx="413691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Wanda (70) and Charles  (71)</a:t>
            </a:r>
          </a:p>
        </p:txBody>
      </p:sp>
      <p:sp>
        <p:nvSpPr>
          <p:cNvPr id="31" name="Rectangle 30"/>
          <p:cNvSpPr/>
          <p:nvPr/>
        </p:nvSpPr>
        <p:spPr>
          <a:xfrm>
            <a:off x="647241" y="4343400"/>
            <a:ext cx="3579838" cy="2031325"/>
          </a:xfrm>
          <a:prstGeom prst="rect">
            <a:avLst/>
          </a:prstGeom>
        </p:spPr>
        <p:txBody>
          <a:bodyPr wrap="square">
            <a:spAutoFit/>
          </a:bodyPr>
          <a:lstStyle/>
          <a:p>
            <a:r>
              <a:rPr lang="en-US" dirty="0">
                <a:solidFill>
                  <a:schemeClr val="bg2">
                    <a:lumMod val="50000"/>
                  </a:schemeClr>
                </a:solidFill>
              </a:rPr>
              <a:t>“We looked at LTC insurance a few years ago but decided that it wasn’t a good purchase for us at the time.  We now see that the potential risk of not having any coverage is too great…thankful to have a second chance at getting covered. – Charles</a:t>
            </a:r>
          </a:p>
        </p:txBody>
      </p:sp>
      <p:cxnSp>
        <p:nvCxnSpPr>
          <p:cNvPr id="46" name="Straight Arrow Connector 45"/>
          <p:cNvCxnSpPr/>
          <p:nvPr/>
        </p:nvCxnSpPr>
        <p:spPr>
          <a:xfrm>
            <a:off x="4420806" y="373380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211638" y="3733796"/>
            <a:ext cx="209168" cy="2286004"/>
            <a:chOff x="4744270" y="2849564"/>
            <a:chExt cx="209168" cy="1946326"/>
          </a:xfrm>
        </p:grpSpPr>
        <p:cxnSp>
          <p:nvCxnSpPr>
            <p:cNvPr id="48" name="Straight Connector 47"/>
            <p:cNvCxnSpPr>
              <a:cxnSpLocks/>
            </p:cNvCxnSpPr>
            <p:nvPr/>
          </p:nvCxnSpPr>
          <p:spPr>
            <a:xfrm flipV="1">
              <a:off x="4953438" y="2849564"/>
              <a:ext cx="0" cy="1946322"/>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4744270" y="4795890"/>
              <a:ext cx="209168"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95300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10FE328-F140-F649-B097-859071B0C2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01" r="2601"/>
          <a:stretch/>
        </p:blipFill>
        <p:spPr>
          <a:xfrm rot="-240000">
            <a:off x="643522" y="872122"/>
            <a:ext cx="3271546" cy="3271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4161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7"/>
          <p:cNvSpPr txBox="1">
            <a:spLocks noChangeArrowheads="1"/>
          </p:cNvSpPr>
          <p:nvPr/>
        </p:nvSpPr>
        <p:spPr bwMode="auto">
          <a:xfrm>
            <a:off x="618425" y="3535923"/>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sp>
        <p:nvSpPr>
          <p:cNvPr id="12" name="Text Box 7">
            <a:extLst>
              <a:ext uri="{FF2B5EF4-FFF2-40B4-BE49-F238E27FC236}">
                <a16:creationId xmlns:a16="http://schemas.microsoft.com/office/drawing/2014/main" id="{8FDD02C1-FA08-064F-B2FC-F674D6787D08}"/>
              </a:ext>
            </a:extLst>
          </p:cNvPr>
          <p:cNvSpPr txBox="1">
            <a:spLocks noChangeArrowheads="1"/>
          </p:cNvSpPr>
          <p:nvPr/>
        </p:nvSpPr>
        <p:spPr bwMode="auto">
          <a:xfrm>
            <a:off x="323528" y="181142"/>
            <a:ext cx="6698693"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rgbClr val="A4BD2E"/>
                </a:solidFill>
                <a:latin typeface="+mj-lt"/>
              </a:rPr>
              <a:t>The Savvy </a:t>
            </a:r>
            <a:r>
              <a:rPr lang="en-CA" sz="3100" b="1" spc="-150">
                <a:solidFill>
                  <a:srgbClr val="A4BD2E"/>
                </a:solidFill>
                <a:latin typeface="+mj-lt"/>
              </a:rPr>
              <a:t>Second Chancers – IRA Funded LTC</a:t>
            </a:r>
            <a:endParaRPr lang="en-CA" sz="3100" b="1" spc="-150" dirty="0">
              <a:solidFill>
                <a:srgbClr val="A4BD2E"/>
              </a:solidFill>
              <a:latin typeface="+mj-lt"/>
            </a:endParaRPr>
          </a:p>
        </p:txBody>
      </p:sp>
      <p:sp>
        <p:nvSpPr>
          <p:cNvPr id="5" name="Rectangle 4">
            <a:extLst>
              <a:ext uri="{FF2B5EF4-FFF2-40B4-BE49-F238E27FC236}">
                <a16:creationId xmlns:a16="http://schemas.microsoft.com/office/drawing/2014/main" id="{66D58939-1F6B-8F49-BCE2-DBC2DC5300DF}"/>
              </a:ext>
            </a:extLst>
          </p:cNvPr>
          <p:cNvSpPr/>
          <p:nvPr/>
        </p:nvSpPr>
        <p:spPr>
          <a:xfrm>
            <a:off x="762000" y="1524000"/>
            <a:ext cx="1143000" cy="22098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a:extLst>
              <a:ext uri="{FF2B5EF4-FFF2-40B4-BE49-F238E27FC236}">
                <a16:creationId xmlns:a16="http://schemas.microsoft.com/office/drawing/2014/main" id="{51647E89-C5D0-BF42-8606-957EB1FDCDB1}"/>
              </a:ext>
            </a:extLst>
          </p:cNvPr>
          <p:cNvSpPr/>
          <p:nvPr/>
        </p:nvSpPr>
        <p:spPr>
          <a:xfrm>
            <a:off x="990600" y="3084312"/>
            <a:ext cx="7391400" cy="2554488"/>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940A2B85-DEBC-7742-A0DE-7C3859158703}"/>
              </a:ext>
            </a:extLst>
          </p:cNvPr>
          <p:cNvSpPr txBox="1"/>
          <p:nvPr/>
        </p:nvSpPr>
        <p:spPr>
          <a:xfrm>
            <a:off x="685800" y="1066800"/>
            <a:ext cx="1348767" cy="369332"/>
          </a:xfrm>
          <a:prstGeom prst="rect">
            <a:avLst/>
          </a:prstGeom>
          <a:noFill/>
        </p:spPr>
        <p:txBody>
          <a:bodyPr wrap="none" rtlCol="0">
            <a:spAutoFit/>
          </a:bodyPr>
          <a:lstStyle/>
          <a:p>
            <a:r>
              <a:rPr lang="en-US" dirty="0"/>
              <a:t>Wanda’s IRA</a:t>
            </a:r>
          </a:p>
        </p:txBody>
      </p:sp>
      <p:cxnSp>
        <p:nvCxnSpPr>
          <p:cNvPr id="11" name="Straight Connector 10">
            <a:extLst>
              <a:ext uri="{FF2B5EF4-FFF2-40B4-BE49-F238E27FC236}">
                <a16:creationId xmlns:a16="http://schemas.microsoft.com/office/drawing/2014/main" id="{060A0426-3BDD-4642-8B59-F1A5DA716577}"/>
              </a:ext>
            </a:extLst>
          </p:cNvPr>
          <p:cNvCxnSpPr>
            <a:cxnSpLocks/>
          </p:cNvCxnSpPr>
          <p:nvPr/>
        </p:nvCxnSpPr>
        <p:spPr>
          <a:xfrm>
            <a:off x="990600" y="3733800"/>
            <a:ext cx="914400" cy="0"/>
          </a:xfrm>
          <a:prstGeom prst="line">
            <a:avLst/>
          </a:prstGeom>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1A8FF4D6-29C8-0842-975E-8DB10B60E651}"/>
              </a:ext>
            </a:extLst>
          </p:cNvPr>
          <p:cNvSpPr txBox="1"/>
          <p:nvPr/>
        </p:nvSpPr>
        <p:spPr>
          <a:xfrm>
            <a:off x="2857500" y="1237424"/>
            <a:ext cx="3771900" cy="461665"/>
          </a:xfrm>
          <a:prstGeom prst="rect">
            <a:avLst/>
          </a:prstGeom>
          <a:noFill/>
        </p:spPr>
        <p:txBody>
          <a:bodyPr wrap="square" rtlCol="0">
            <a:spAutoFit/>
          </a:bodyPr>
          <a:lstStyle/>
          <a:p>
            <a:r>
              <a:rPr lang="en-US" sz="2400" dirty="0"/>
              <a:t>Hybrid Annuity + LTC Rider</a:t>
            </a:r>
          </a:p>
        </p:txBody>
      </p:sp>
      <p:sp>
        <p:nvSpPr>
          <p:cNvPr id="24" name="TextBox 23">
            <a:extLst>
              <a:ext uri="{FF2B5EF4-FFF2-40B4-BE49-F238E27FC236}">
                <a16:creationId xmlns:a16="http://schemas.microsoft.com/office/drawing/2014/main" id="{63165E02-DF3E-5342-A432-8E2C74291F46}"/>
              </a:ext>
            </a:extLst>
          </p:cNvPr>
          <p:cNvSpPr txBox="1"/>
          <p:nvPr/>
        </p:nvSpPr>
        <p:spPr>
          <a:xfrm>
            <a:off x="4225299" y="3877270"/>
            <a:ext cx="1108701" cy="923330"/>
          </a:xfrm>
          <a:prstGeom prst="rect">
            <a:avLst/>
          </a:prstGeom>
          <a:noFill/>
        </p:spPr>
        <p:txBody>
          <a:bodyPr wrap="none" rtlCol="0">
            <a:spAutoFit/>
          </a:bodyPr>
          <a:lstStyle/>
          <a:p>
            <a:r>
              <a:rPr lang="en-US" dirty="0"/>
              <a:t>Unlimited</a:t>
            </a:r>
          </a:p>
          <a:p>
            <a:pPr algn="ctr"/>
            <a:r>
              <a:rPr lang="en-US" dirty="0"/>
              <a:t>LTC</a:t>
            </a:r>
          </a:p>
          <a:p>
            <a:pPr algn="ctr"/>
            <a:r>
              <a:rPr lang="en-US" dirty="0"/>
              <a:t>Benefits</a:t>
            </a:r>
          </a:p>
        </p:txBody>
      </p:sp>
      <p:sp>
        <p:nvSpPr>
          <p:cNvPr id="29" name="TextBox 28">
            <a:extLst>
              <a:ext uri="{FF2B5EF4-FFF2-40B4-BE49-F238E27FC236}">
                <a16:creationId xmlns:a16="http://schemas.microsoft.com/office/drawing/2014/main" id="{91217CA7-0725-4B4E-A41C-E74CC0B454D0}"/>
              </a:ext>
            </a:extLst>
          </p:cNvPr>
          <p:cNvSpPr txBox="1"/>
          <p:nvPr/>
        </p:nvSpPr>
        <p:spPr>
          <a:xfrm>
            <a:off x="2514600" y="2057400"/>
            <a:ext cx="6400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Charles is an “Eligible” person for LTC benefits</a:t>
            </a:r>
          </a:p>
          <a:p>
            <a:pPr marL="285750" indent="-285750">
              <a:buFont typeface="Arial" panose="020B0604020202020204" pitchFamily="34" charset="0"/>
              <a:buChar char="•"/>
            </a:pPr>
            <a:r>
              <a:rPr lang="en-US" dirty="0"/>
              <a:t>36 Months Acceleration of Benefits (AOB) - $3,483 per person</a:t>
            </a:r>
          </a:p>
          <a:p>
            <a:pPr marL="285750" indent="-285750">
              <a:buFont typeface="Arial" panose="020B0604020202020204" pitchFamily="34" charset="0"/>
              <a:buChar char="•"/>
            </a:pPr>
            <a:r>
              <a:rPr lang="en-US" dirty="0"/>
              <a:t>Lifetime Continuation of Benefits (COB) – 3% compound for Life</a:t>
            </a:r>
          </a:p>
          <a:p>
            <a:pPr marL="285750" indent="-285750">
              <a:buFont typeface="Arial" panose="020B0604020202020204" pitchFamily="34" charset="0"/>
              <a:buChar char="•"/>
            </a:pPr>
            <a:r>
              <a:rPr lang="en-US" dirty="0"/>
              <a:t>Annual premium paid outside the IRA - $2,965</a:t>
            </a:r>
          </a:p>
          <a:p>
            <a:pPr marL="285750" indent="-285750">
              <a:buFont typeface="Arial" panose="020B0604020202020204" pitchFamily="34" charset="0"/>
              <a:buChar char="•"/>
            </a:pPr>
            <a:r>
              <a:rPr lang="en-US" dirty="0"/>
              <a:t>Guaranteed for life</a:t>
            </a:r>
          </a:p>
          <a:p>
            <a:pPr marL="285750" indent="-285750">
              <a:buFont typeface="Arial" panose="020B0604020202020204" pitchFamily="34" charset="0"/>
              <a:buChar char="•"/>
            </a:pPr>
            <a:endParaRPr lang="en-US" dirty="0"/>
          </a:p>
        </p:txBody>
      </p:sp>
      <p:sp>
        <p:nvSpPr>
          <p:cNvPr id="3" name="Rectangle 2">
            <a:extLst>
              <a:ext uri="{FF2B5EF4-FFF2-40B4-BE49-F238E27FC236}">
                <a16:creationId xmlns:a16="http://schemas.microsoft.com/office/drawing/2014/main" id="{82061F34-5963-B142-A2F8-4A107BB5C5DE}"/>
              </a:ext>
            </a:extLst>
          </p:cNvPr>
          <p:cNvSpPr/>
          <p:nvPr/>
        </p:nvSpPr>
        <p:spPr>
          <a:xfrm>
            <a:off x="762000" y="3733800"/>
            <a:ext cx="1143000" cy="1295399"/>
          </a:xfrm>
          <a:prstGeom prst="rect">
            <a:avLst/>
          </a:prstGeom>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1338D4-B450-AD47-9A01-9348095BE16C}"/>
              </a:ext>
            </a:extLst>
          </p:cNvPr>
          <p:cNvSpPr txBox="1"/>
          <p:nvPr/>
        </p:nvSpPr>
        <p:spPr>
          <a:xfrm flipH="1">
            <a:off x="914400" y="4050268"/>
            <a:ext cx="864340" cy="369332"/>
          </a:xfrm>
          <a:prstGeom prst="rect">
            <a:avLst/>
          </a:prstGeom>
          <a:noFill/>
        </p:spPr>
        <p:txBody>
          <a:bodyPr wrap="square" rtlCol="0">
            <a:spAutoFit/>
          </a:bodyPr>
          <a:lstStyle/>
          <a:p>
            <a:r>
              <a:rPr lang="en-US" dirty="0"/>
              <a:t>$120k</a:t>
            </a:r>
          </a:p>
        </p:txBody>
      </p:sp>
    </p:spTree>
    <p:extLst>
      <p:ext uri="{BB962C8B-B14F-4D97-AF65-F5344CB8AC3E}">
        <p14:creationId xmlns:p14="http://schemas.microsoft.com/office/powerpoint/2010/main" val="419975136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7"/>
          <p:cNvSpPr txBox="1">
            <a:spLocks noChangeArrowheads="1"/>
          </p:cNvSpPr>
          <p:nvPr/>
        </p:nvSpPr>
        <p:spPr bwMode="auto">
          <a:xfrm>
            <a:off x="323528" y="181142"/>
            <a:ext cx="2378152"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rgbClr val="A4BD2E"/>
                </a:solidFill>
                <a:latin typeface="+mj-lt"/>
              </a:rPr>
              <a:t>The Hill Crestor </a:t>
            </a:r>
          </a:p>
        </p:txBody>
      </p:sp>
      <p:sp>
        <p:nvSpPr>
          <p:cNvPr id="42" name="Rectangle 41"/>
          <p:cNvSpPr/>
          <p:nvPr/>
        </p:nvSpPr>
        <p:spPr>
          <a:xfrm>
            <a:off x="3596029" y="1350060"/>
            <a:ext cx="4896544" cy="19776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4211637" y="1412776"/>
            <a:ext cx="4280935" cy="1815882"/>
          </a:xfrm>
          <a:prstGeom prst="rect">
            <a:avLst/>
          </a:prstGeom>
          <a:noFill/>
        </p:spPr>
        <p:txBody>
          <a:bodyPr wrap="square" rtlCol="0">
            <a:spAutoFit/>
          </a:bodyPr>
          <a:lstStyle/>
          <a:p>
            <a:r>
              <a:rPr lang="en-US" sz="1600" dirty="0">
                <a:solidFill>
                  <a:schemeClr val="bg1"/>
                </a:solidFill>
                <a:latin typeface="+mj-lt"/>
              </a:rPr>
              <a:t>Frank is an executive at a successful consulting  firm and recent widow.  He took time away from work to help his wife battle cancer and wanted to be sure his planning was in place to protect his kids and grandkids.  He used a portion of death proceeds from the planning he and his wife had done several years ago to fund his ongoing plan. </a:t>
            </a:r>
          </a:p>
        </p:txBody>
      </p:sp>
      <p:sp>
        <p:nvSpPr>
          <p:cNvPr id="36" name="TextBox 35"/>
          <p:cNvSpPr txBox="1"/>
          <p:nvPr/>
        </p:nvSpPr>
        <p:spPr>
          <a:xfrm>
            <a:off x="4808260" y="3328987"/>
            <a:ext cx="3796187" cy="2462213"/>
          </a:xfrm>
          <a:prstGeom prst="rect">
            <a:avLst/>
          </a:prstGeom>
          <a:noFill/>
        </p:spPr>
        <p:txBody>
          <a:bodyPr wrap="square" rtlCol="0">
            <a:spAutoFit/>
          </a:bodyPr>
          <a:lstStyle/>
          <a:p>
            <a:r>
              <a:rPr lang="en-US" sz="1400" b="1" dirty="0">
                <a:solidFill>
                  <a:srgbClr val="A4BD2E"/>
                </a:solidFill>
                <a:latin typeface="+mj-lt"/>
              </a:rPr>
              <a:t>INSURANCE PROCESS</a:t>
            </a:r>
            <a:endParaRPr lang="en-CA" sz="1400" b="1" dirty="0">
              <a:solidFill>
                <a:srgbClr val="A4BD2E"/>
              </a:solidFill>
              <a:latin typeface="+mj-lt"/>
            </a:endParaRPr>
          </a:p>
          <a:p>
            <a:pPr marL="115888" indent="-115888">
              <a:buFont typeface="Arial" panose="020B0604020202020204" pitchFamily="34" charset="0"/>
              <a:buChar char="•"/>
            </a:pPr>
            <a:r>
              <a:rPr lang="en-US" sz="1400" dirty="0">
                <a:solidFill>
                  <a:schemeClr val="bg2">
                    <a:lumMod val="50000"/>
                  </a:schemeClr>
                </a:solidFill>
                <a:latin typeface="+mj-lt"/>
              </a:rPr>
              <a:t>Complete Underwriting Advocate </a:t>
            </a:r>
          </a:p>
          <a:p>
            <a:pPr marL="115888" indent="-115888">
              <a:buFont typeface="Arial" panose="020B0604020202020204" pitchFamily="34" charset="0"/>
              <a:buChar char="•"/>
            </a:pPr>
            <a:r>
              <a:rPr lang="en-US" sz="1400" dirty="0">
                <a:solidFill>
                  <a:schemeClr val="bg2">
                    <a:lumMod val="50000"/>
                  </a:schemeClr>
                </a:solidFill>
                <a:latin typeface="+mj-lt"/>
              </a:rPr>
              <a:t>Determine the amount of protection desired</a:t>
            </a:r>
          </a:p>
          <a:p>
            <a:pPr marL="115888" indent="-115888">
              <a:buFont typeface="Arial" panose="020B0604020202020204" pitchFamily="34" charset="0"/>
              <a:buChar char="•"/>
            </a:pPr>
            <a:r>
              <a:rPr lang="en-US" sz="1400" dirty="0">
                <a:solidFill>
                  <a:schemeClr val="bg2">
                    <a:lumMod val="50000"/>
                  </a:schemeClr>
                </a:solidFill>
                <a:latin typeface="+mj-lt"/>
              </a:rPr>
              <a:t>Complete underwriting for Hybrid policy</a:t>
            </a:r>
          </a:p>
          <a:p>
            <a:pPr marL="115888" indent="-115888">
              <a:buFont typeface="Arial" panose="020B0604020202020204" pitchFamily="34" charset="0"/>
              <a:buChar char="•"/>
            </a:pPr>
            <a:endParaRPr lang="en-US" sz="1400" dirty="0">
              <a:solidFill>
                <a:schemeClr val="bg2">
                  <a:lumMod val="50000"/>
                </a:schemeClr>
              </a:solidFill>
              <a:latin typeface="+mj-lt"/>
            </a:endParaRPr>
          </a:p>
          <a:p>
            <a:r>
              <a:rPr lang="en-US" sz="1400" b="1" dirty="0">
                <a:solidFill>
                  <a:srgbClr val="A4BD2E"/>
                </a:solidFill>
                <a:latin typeface="+mj-lt"/>
              </a:rPr>
              <a:t>CLIENT IMPACT</a:t>
            </a:r>
            <a:endParaRPr lang="en-CA" sz="1400" b="1" dirty="0">
              <a:solidFill>
                <a:srgbClr val="A4BD2E"/>
              </a:solidFill>
              <a:latin typeface="+mj-lt"/>
            </a:endParaRPr>
          </a:p>
          <a:p>
            <a:pPr marL="115888" indent="-115888">
              <a:buFont typeface="Arial" panose="020B0604020202020204" pitchFamily="34" charset="0"/>
              <a:buChar char="•"/>
            </a:pPr>
            <a:r>
              <a:rPr lang="en-US" sz="1400" dirty="0">
                <a:solidFill>
                  <a:schemeClr val="bg2">
                    <a:lumMod val="50000"/>
                  </a:schemeClr>
                </a:solidFill>
              </a:rPr>
              <a:t>$123,000 Single Premium; Mostly liquid</a:t>
            </a:r>
          </a:p>
          <a:p>
            <a:pPr marL="115888" indent="-115888">
              <a:buFont typeface="Arial" panose="020B0604020202020204" pitchFamily="34" charset="0"/>
              <a:buChar char="•"/>
            </a:pPr>
            <a:r>
              <a:rPr lang="en-US" sz="1400" dirty="0">
                <a:solidFill>
                  <a:schemeClr val="bg2">
                    <a:lumMod val="50000"/>
                  </a:schemeClr>
                </a:solidFill>
              </a:rPr>
              <a:t>Life insurance benefit will be paid to a beneficiary if he never needs LTC services</a:t>
            </a:r>
          </a:p>
          <a:p>
            <a:pPr marL="115888" indent="-115888">
              <a:buFont typeface="Arial" panose="020B0604020202020204" pitchFamily="34" charset="0"/>
              <a:buChar char="•"/>
            </a:pPr>
            <a:r>
              <a:rPr lang="en-US" sz="1400" dirty="0">
                <a:solidFill>
                  <a:schemeClr val="bg2">
                    <a:lumMod val="50000"/>
                  </a:schemeClr>
                </a:solidFill>
              </a:rPr>
              <a:t>Initial LTC monthly benefit of $7k with compound inflation of 3%</a:t>
            </a:r>
          </a:p>
        </p:txBody>
      </p:sp>
      <p:sp>
        <p:nvSpPr>
          <p:cNvPr id="23" name="Rectangle 22"/>
          <p:cNvSpPr/>
          <p:nvPr/>
        </p:nvSpPr>
        <p:spPr>
          <a:xfrm>
            <a:off x="3596028" y="980728"/>
            <a:ext cx="4896545"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211638" y="980728"/>
            <a:ext cx="2880320" cy="369332"/>
          </a:xfrm>
          <a:prstGeom prst="rect">
            <a:avLst/>
          </a:prstGeom>
          <a:noFill/>
        </p:spPr>
        <p:txBody>
          <a:bodyPr wrap="square" rtlCol="0">
            <a:spAutoFit/>
          </a:bodyPr>
          <a:lstStyle/>
          <a:p>
            <a:r>
              <a:rPr lang="en-US" b="1" dirty="0">
                <a:solidFill>
                  <a:schemeClr val="bg1"/>
                </a:solidFill>
              </a:rPr>
              <a:t>Frank (60)</a:t>
            </a:r>
          </a:p>
        </p:txBody>
      </p:sp>
      <p:sp>
        <p:nvSpPr>
          <p:cNvPr id="31" name="Rectangle 30"/>
          <p:cNvSpPr/>
          <p:nvPr/>
        </p:nvSpPr>
        <p:spPr>
          <a:xfrm>
            <a:off x="631658" y="4724400"/>
            <a:ext cx="3509513" cy="1477328"/>
          </a:xfrm>
          <a:prstGeom prst="rect">
            <a:avLst/>
          </a:prstGeom>
        </p:spPr>
        <p:txBody>
          <a:bodyPr wrap="square">
            <a:spAutoFit/>
          </a:bodyPr>
          <a:lstStyle/>
          <a:p>
            <a:r>
              <a:rPr lang="en-US" dirty="0">
                <a:solidFill>
                  <a:schemeClr val="bg2">
                    <a:lumMod val="50000"/>
                  </a:schemeClr>
                </a:solidFill>
                <a:latin typeface="+mn-lt"/>
              </a:rPr>
              <a:t>“I saw first-hand the benefit of h</a:t>
            </a:r>
            <a:r>
              <a:rPr lang="en-US" dirty="0">
                <a:solidFill>
                  <a:schemeClr val="bg2">
                    <a:lumMod val="50000"/>
                  </a:schemeClr>
                </a:solidFill>
              </a:rPr>
              <a:t>aving a plan and now I </a:t>
            </a:r>
            <a:r>
              <a:rPr lang="en-US" dirty="0">
                <a:solidFill>
                  <a:schemeClr val="bg2">
                    <a:lumMod val="50000"/>
                  </a:schemeClr>
                </a:solidFill>
                <a:latin typeface="+mn-lt"/>
              </a:rPr>
              <a:t>need to be thinking of how to protect my family if I need long-</a:t>
            </a:r>
            <a:r>
              <a:rPr lang="en-US" dirty="0">
                <a:solidFill>
                  <a:schemeClr val="bg2">
                    <a:lumMod val="50000"/>
                  </a:schemeClr>
                </a:solidFill>
              </a:rPr>
              <a:t>t</a:t>
            </a:r>
            <a:r>
              <a:rPr lang="en-US" dirty="0">
                <a:solidFill>
                  <a:schemeClr val="bg2">
                    <a:lumMod val="50000"/>
                  </a:schemeClr>
                </a:solidFill>
                <a:latin typeface="+mn-lt"/>
              </a:rPr>
              <a:t>erm </a:t>
            </a:r>
            <a:r>
              <a:rPr lang="en-US" dirty="0">
                <a:solidFill>
                  <a:schemeClr val="bg2">
                    <a:lumMod val="50000"/>
                  </a:schemeClr>
                </a:solidFill>
              </a:rPr>
              <a:t>c</a:t>
            </a:r>
            <a:r>
              <a:rPr lang="en-US" dirty="0">
                <a:solidFill>
                  <a:schemeClr val="bg2">
                    <a:lumMod val="50000"/>
                  </a:schemeClr>
                </a:solidFill>
                <a:latin typeface="+mn-lt"/>
              </a:rPr>
              <a:t>are services.” – </a:t>
            </a:r>
            <a:r>
              <a:rPr lang="en-US" dirty="0">
                <a:solidFill>
                  <a:schemeClr val="bg2">
                    <a:lumMod val="50000"/>
                  </a:schemeClr>
                </a:solidFill>
              </a:rPr>
              <a:t>Frank</a:t>
            </a:r>
            <a:endParaRPr lang="en-US" dirty="0">
              <a:solidFill>
                <a:schemeClr val="bg2">
                  <a:lumMod val="50000"/>
                </a:schemeClr>
              </a:solidFill>
              <a:latin typeface="+mn-lt"/>
            </a:endParaRPr>
          </a:p>
        </p:txBody>
      </p:sp>
      <p:cxnSp>
        <p:nvCxnSpPr>
          <p:cNvPr id="46" name="Straight Arrow Connector 45"/>
          <p:cNvCxnSpPr/>
          <p:nvPr/>
        </p:nvCxnSpPr>
        <p:spPr>
          <a:xfrm>
            <a:off x="4420806" y="350520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4033351" y="3505200"/>
            <a:ext cx="387455" cy="2320029"/>
            <a:chOff x="4565983" y="2706376"/>
            <a:chExt cx="387455" cy="2090776"/>
          </a:xfrm>
        </p:grpSpPr>
        <p:cxnSp>
          <p:nvCxnSpPr>
            <p:cNvPr id="48" name="Straight Connector 47"/>
            <p:cNvCxnSpPr>
              <a:cxnSpLocks/>
            </p:cNvCxnSpPr>
            <p:nvPr/>
          </p:nvCxnSpPr>
          <p:spPr>
            <a:xfrm flipV="1">
              <a:off x="4953438" y="2706376"/>
              <a:ext cx="0" cy="2090776"/>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65983" y="4797152"/>
              <a:ext cx="38745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1" name="Straight Arrow Connector 50"/>
          <p:cNvCxnSpPr/>
          <p:nvPr/>
        </p:nvCxnSpPr>
        <p:spPr>
          <a:xfrm>
            <a:off x="4420806" y="4572000"/>
            <a:ext cx="276016" cy="0"/>
          </a:xfrm>
          <a:prstGeom prst="straightConnector1">
            <a:avLst/>
          </a:prstGeom>
          <a:ln w="19050">
            <a:solidFill>
              <a:schemeClr val="bg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04448" y="6368109"/>
            <a:ext cx="418704" cy="369332"/>
          </a:xfrm>
          <a:prstGeom prst="rect">
            <a:avLst/>
          </a:prstGeom>
        </p:spPr>
        <p:txBody>
          <a:bodyPr wrap="none">
            <a:spAutoFit/>
          </a:bodyPr>
          <a:lstStyle/>
          <a:p>
            <a:r>
              <a:rPr lang="en-US" dirty="0"/>
              <a:t>14</a:t>
            </a:r>
          </a:p>
        </p:txBody>
      </p:sp>
      <p:pic>
        <p:nvPicPr>
          <p:cNvPr id="16" name="Picture 15">
            <a:extLst>
              <a:ext uri="{FF2B5EF4-FFF2-40B4-BE49-F238E27FC236}">
                <a16:creationId xmlns:a16="http://schemas.microsoft.com/office/drawing/2014/main" id="{D61A3B31-58C5-DD4E-99CC-E356E48D33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16" t="-1" r="2516" b="-1"/>
          <a:stretch/>
        </p:blipFill>
        <p:spPr>
          <a:xfrm rot="-240000">
            <a:off x="741847" y="1035859"/>
            <a:ext cx="3273552" cy="32735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552180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Box 7"/>
          <p:cNvSpPr txBox="1">
            <a:spLocks noChangeArrowheads="1"/>
          </p:cNvSpPr>
          <p:nvPr/>
        </p:nvSpPr>
        <p:spPr bwMode="auto">
          <a:xfrm>
            <a:off x="2771801" y="3535923"/>
            <a:ext cx="5788418" cy="292388"/>
          </a:xfrm>
          <a:prstGeom prst="rect">
            <a:avLst/>
          </a:prstGeom>
          <a:noFill/>
          <a:ln w="9525">
            <a:noFill/>
            <a:miter lim="800000"/>
            <a:headEnd/>
            <a:tailEnd/>
          </a:ln>
        </p:spPr>
        <p:txBody>
          <a:bodyPr wrap="square" lIns="45720" tIns="22860" rIns="45720" bIns="22860" anchor="ctr">
            <a:spAutoFit/>
          </a:bodyPr>
          <a:lstStyle/>
          <a:p>
            <a:pPr algn="r" defTabSz="1088232"/>
            <a:r>
              <a:rPr lang="en-US" sz="1600" b="1" dirty="0">
                <a:solidFill>
                  <a:schemeClr val="bg1"/>
                </a:solidFill>
              </a:rPr>
              <a:t>Jerry’s Insurance Policy Summary</a:t>
            </a:r>
          </a:p>
        </p:txBody>
      </p:sp>
      <p:sp>
        <p:nvSpPr>
          <p:cNvPr id="23" name="Text Box 7"/>
          <p:cNvSpPr txBox="1">
            <a:spLocks noChangeArrowheads="1"/>
          </p:cNvSpPr>
          <p:nvPr/>
        </p:nvSpPr>
        <p:spPr bwMode="auto">
          <a:xfrm>
            <a:off x="618425" y="3535923"/>
            <a:ext cx="929239" cy="292388"/>
          </a:xfrm>
          <a:prstGeom prst="rect">
            <a:avLst/>
          </a:prstGeom>
          <a:noFill/>
          <a:ln w="9525">
            <a:noFill/>
            <a:miter lim="800000"/>
            <a:headEnd/>
            <a:tailEnd/>
          </a:ln>
        </p:spPr>
        <p:txBody>
          <a:bodyPr wrap="square" lIns="45720" tIns="22860" rIns="45720" bIns="22860" anchor="ctr">
            <a:spAutoFit/>
          </a:bodyPr>
          <a:lstStyle/>
          <a:p>
            <a:pPr defTabSz="1088232"/>
            <a:r>
              <a:rPr lang="en-US" sz="1600" b="1" dirty="0">
                <a:solidFill>
                  <a:schemeClr val="bg1"/>
                </a:solidFill>
              </a:rPr>
              <a:t>After</a:t>
            </a:r>
          </a:p>
        </p:txBody>
      </p:sp>
      <p:sp>
        <p:nvSpPr>
          <p:cNvPr id="15" name="Rectangle 14"/>
          <p:cNvSpPr/>
          <p:nvPr/>
        </p:nvSpPr>
        <p:spPr>
          <a:xfrm>
            <a:off x="8604448" y="6368109"/>
            <a:ext cx="418704" cy="369332"/>
          </a:xfrm>
          <a:prstGeom prst="rect">
            <a:avLst/>
          </a:prstGeom>
        </p:spPr>
        <p:txBody>
          <a:bodyPr wrap="none">
            <a:spAutoFit/>
          </a:bodyPr>
          <a:lstStyle/>
          <a:p>
            <a:r>
              <a:rPr lang="en-US" dirty="0"/>
              <a:t>15</a:t>
            </a:r>
          </a:p>
        </p:txBody>
      </p:sp>
      <p:sp>
        <p:nvSpPr>
          <p:cNvPr id="13" name="Text Box 7">
            <a:extLst>
              <a:ext uri="{FF2B5EF4-FFF2-40B4-BE49-F238E27FC236}">
                <a16:creationId xmlns:a16="http://schemas.microsoft.com/office/drawing/2014/main" id="{59B65F2E-818F-FD4E-A53C-7B4BBECA806A}"/>
              </a:ext>
            </a:extLst>
          </p:cNvPr>
          <p:cNvSpPr txBox="1">
            <a:spLocks noChangeArrowheads="1"/>
          </p:cNvSpPr>
          <p:nvPr/>
        </p:nvSpPr>
        <p:spPr bwMode="auto">
          <a:xfrm>
            <a:off x="323528" y="181142"/>
            <a:ext cx="2378152" cy="523220"/>
          </a:xfrm>
          <a:prstGeom prst="rect">
            <a:avLst/>
          </a:prstGeom>
          <a:noFill/>
          <a:ln w="9525">
            <a:noFill/>
            <a:miter lim="800000"/>
            <a:headEnd/>
            <a:tailEnd/>
          </a:ln>
        </p:spPr>
        <p:txBody>
          <a:bodyPr wrap="none" lIns="45720" tIns="22860" rIns="45720" bIns="22860">
            <a:spAutoFit/>
          </a:bodyPr>
          <a:lstStyle/>
          <a:p>
            <a:pPr defTabSz="1088232"/>
            <a:r>
              <a:rPr lang="en-CA" sz="3100" b="1" spc="-150" dirty="0">
                <a:solidFill>
                  <a:srgbClr val="A4BD2E"/>
                </a:solidFill>
                <a:latin typeface="+mj-lt"/>
              </a:rPr>
              <a:t>The Hill Crestor </a:t>
            </a:r>
          </a:p>
        </p:txBody>
      </p:sp>
      <p:sp>
        <p:nvSpPr>
          <p:cNvPr id="7" name="TextBox 6">
            <a:extLst>
              <a:ext uri="{FF2B5EF4-FFF2-40B4-BE49-F238E27FC236}">
                <a16:creationId xmlns:a16="http://schemas.microsoft.com/office/drawing/2014/main" id="{2E96C9E2-88C7-994A-AC91-1607998578A4}"/>
              </a:ext>
            </a:extLst>
          </p:cNvPr>
          <p:cNvSpPr txBox="1"/>
          <p:nvPr/>
        </p:nvSpPr>
        <p:spPr>
          <a:xfrm>
            <a:off x="685800" y="5181600"/>
            <a:ext cx="7543800" cy="369332"/>
          </a:xfrm>
          <a:prstGeom prst="rect">
            <a:avLst/>
          </a:prstGeom>
          <a:noFill/>
        </p:spPr>
        <p:txBody>
          <a:bodyPr wrap="square" rtlCol="0">
            <a:spAutoFit/>
          </a:bodyPr>
          <a:lstStyle/>
          <a:p>
            <a:r>
              <a:rPr lang="en-US" dirty="0"/>
              <a:t>All policy values are guaranteed by Lincoln Life  </a:t>
            </a:r>
          </a:p>
        </p:txBody>
      </p:sp>
      <p:pic>
        <p:nvPicPr>
          <p:cNvPr id="8" name="Picture 7">
            <a:extLst>
              <a:ext uri="{FF2B5EF4-FFF2-40B4-BE49-F238E27FC236}">
                <a16:creationId xmlns:a16="http://schemas.microsoft.com/office/drawing/2014/main" id="{4A3A09AF-3A97-6A44-B986-2B104B85EFB2}"/>
              </a:ext>
            </a:extLst>
          </p:cNvPr>
          <p:cNvPicPr>
            <a:picLocks noChangeAspect="1"/>
          </p:cNvPicPr>
          <p:nvPr/>
        </p:nvPicPr>
        <p:blipFill>
          <a:blip r:embed="rId2"/>
          <a:stretch>
            <a:fillRect/>
          </a:stretch>
        </p:blipFill>
        <p:spPr>
          <a:xfrm>
            <a:off x="618425" y="1188011"/>
            <a:ext cx="7763575" cy="3009339"/>
          </a:xfrm>
          <a:prstGeom prst="rect">
            <a:avLst/>
          </a:prstGeom>
        </p:spPr>
      </p:pic>
      <p:pic>
        <p:nvPicPr>
          <p:cNvPr id="9" name="Picture 8">
            <a:extLst>
              <a:ext uri="{FF2B5EF4-FFF2-40B4-BE49-F238E27FC236}">
                <a16:creationId xmlns:a16="http://schemas.microsoft.com/office/drawing/2014/main" id="{8699DCD0-71D8-794D-9382-DA484F309616}"/>
              </a:ext>
            </a:extLst>
          </p:cNvPr>
          <p:cNvPicPr>
            <a:picLocks noChangeAspect="1"/>
          </p:cNvPicPr>
          <p:nvPr/>
        </p:nvPicPr>
        <p:blipFill>
          <a:blip r:embed="rId3"/>
          <a:stretch>
            <a:fillRect/>
          </a:stretch>
        </p:blipFill>
        <p:spPr>
          <a:xfrm>
            <a:off x="625682" y="4344955"/>
            <a:ext cx="7756318" cy="467606"/>
          </a:xfrm>
          <a:prstGeom prst="rect">
            <a:avLst/>
          </a:prstGeom>
        </p:spPr>
      </p:pic>
    </p:spTree>
    <p:extLst>
      <p:ext uri="{BB962C8B-B14F-4D97-AF65-F5344CB8AC3E}">
        <p14:creationId xmlns:p14="http://schemas.microsoft.com/office/powerpoint/2010/main" val="142250870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Common">
  <a:themeElements>
    <a:clrScheme name="Acru Insurance">
      <a:dk1>
        <a:sysClr val="windowText" lastClr="000000"/>
      </a:dk1>
      <a:lt1>
        <a:sysClr val="window" lastClr="FFFFFF"/>
      </a:lt1>
      <a:dk2>
        <a:srgbClr val="717074"/>
      </a:dk2>
      <a:lt2>
        <a:srgbClr val="E7E6E6"/>
      </a:lt2>
      <a:accent1>
        <a:srgbClr val="C3D600"/>
      </a:accent1>
      <a:accent2>
        <a:srgbClr val="C6B100"/>
      </a:accent2>
      <a:accent3>
        <a:srgbClr val="94D60A"/>
      </a:accent3>
      <a:accent4>
        <a:srgbClr val="44A103"/>
      </a:accent4>
      <a:accent5>
        <a:srgbClr val="047832"/>
      </a:accent5>
      <a:accent6>
        <a:srgbClr val="006990"/>
      </a:accent6>
      <a:hlink>
        <a:srgbClr val="C3D600"/>
      </a:hlink>
      <a:folHlink>
        <a:srgbClr val="ED7D3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orizontalTemplate" id="{C824B812-9F16-734A-A1F9-0ABB688B0E43}" vid="{2C8FD813-4DDA-5249-BC31-9FA774FB6A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Henssler">
      <a:dk1>
        <a:sysClr val="windowText" lastClr="000000"/>
      </a:dk1>
      <a:lt1>
        <a:sysClr val="window" lastClr="FFFFFF"/>
      </a:lt1>
      <a:dk2>
        <a:srgbClr val="717074"/>
      </a:dk2>
      <a:lt2>
        <a:srgbClr val="E7E6E6"/>
      </a:lt2>
      <a:accent1>
        <a:srgbClr val="4E8ABE"/>
      </a:accent1>
      <a:accent2>
        <a:srgbClr val="00512F"/>
      </a:accent2>
      <a:accent3>
        <a:srgbClr val="7BC143"/>
      </a:accent3>
      <a:accent4>
        <a:srgbClr val="F78F1E"/>
      </a:accent4>
      <a:accent5>
        <a:srgbClr val="3A6E8E"/>
      </a:accent5>
      <a:accent6>
        <a:srgbClr val="7F7F7F"/>
      </a:accent6>
      <a:hlink>
        <a:srgbClr val="3A6E8E"/>
      </a:hlink>
      <a:folHlink>
        <a:srgbClr val="ED7D3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HorizontalTemplate</Template>
  <TotalTime>60862</TotalTime>
  <Words>3470</Words>
  <Application>Microsoft Office PowerPoint</Application>
  <PresentationFormat>On-screen Show (4:3)</PresentationFormat>
  <Paragraphs>1050</Paragraphs>
  <Slides>28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vt:lpstr>
      <vt:lpstr>Common</vt:lpstr>
      <vt:lpstr>PowerPoint Presentation</vt:lpstr>
      <vt:lpstr>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Crone</dc:creator>
  <cp:lastModifiedBy>Tom Crone</cp:lastModifiedBy>
  <cp:revision>354</cp:revision>
  <cp:lastPrinted>2020-07-01T19:29:25Z</cp:lastPrinted>
  <dcterms:created xsi:type="dcterms:W3CDTF">2017-05-16T18:27:34Z</dcterms:created>
  <dcterms:modified xsi:type="dcterms:W3CDTF">2025-10-24T16:35:59Z</dcterms:modified>
</cp:coreProperties>
</file>