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29" r:id="rId2"/>
    <p:sldId id="430" r:id="rId3"/>
    <p:sldId id="402" r:id="rId4"/>
    <p:sldId id="403" r:id="rId5"/>
    <p:sldId id="364" r:id="rId6"/>
    <p:sldId id="396" r:id="rId7"/>
    <p:sldId id="366" r:id="rId8"/>
    <p:sldId id="399" r:id="rId9"/>
    <p:sldId id="400" r:id="rId10"/>
    <p:sldId id="4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8" d="100"/>
          <a:sy n="48" d="100"/>
        </p:scale>
        <p:origin x="150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65177-275A-4637-9E36-E38A274FD2D5}"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B6F72-DC0B-4EDD-9DFB-AE9E3C8DF3C4}" type="slidenum">
              <a:rPr lang="en-US" smtClean="0"/>
              <a:t>‹#›</a:t>
            </a:fld>
            <a:endParaRPr lang="en-US"/>
          </a:p>
        </p:txBody>
      </p:sp>
    </p:spTree>
    <p:extLst>
      <p:ext uri="{BB962C8B-B14F-4D97-AF65-F5344CB8AC3E}">
        <p14:creationId xmlns:p14="http://schemas.microsoft.com/office/powerpoint/2010/main" val="135426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D93B-1C98-4EC3-BEFF-9E56D3E853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448F7-C7A7-E949-8B85-B91E3705D1B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78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D93B-1C98-4EC3-BEFF-9E56D3E853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31C58-4D10-6141-A467-2962A4E0D34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545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477054"/>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492443"/>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897894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181142"/>
            <a:ext cx="109728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81770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615553"/>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4099124"/>
            <a:ext cx="10363200" cy="30777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418904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1908215"/>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1908215"/>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431371" y="181142"/>
            <a:ext cx="109728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9007658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05545"/>
            <a:ext cx="5386917"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1661993"/>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805545"/>
            <a:ext cx="5389033"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6"/>
            <a:ext cx="5389033" cy="1661993"/>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31371" y="181142"/>
            <a:ext cx="109728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29888150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371" y="181142"/>
            <a:ext cx="109728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9796422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96646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127324"/>
            <a:ext cx="4011084" cy="30777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2191369"/>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493758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9563"/>
            <a:ext cx="7315200" cy="307777"/>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9848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8"/>
            <a:ext cx="7315200" cy="215444"/>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5358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181142"/>
            <a:ext cx="11093711" cy="4770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1129687" y="908051"/>
            <a:ext cx="9958869" cy="2191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0523" y="6156862"/>
            <a:ext cx="1088823" cy="512498"/>
          </a:xfrm>
          <a:prstGeom prst="rect">
            <a:avLst/>
          </a:prstGeom>
        </p:spPr>
      </p:pic>
    </p:spTree>
    <p:extLst>
      <p:ext uri="{BB962C8B-B14F-4D97-AF65-F5344CB8AC3E}">
        <p14:creationId xmlns:p14="http://schemas.microsoft.com/office/powerpoint/2010/main" val="2112967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wipe dir="r"/>
  </p:transition>
  <p:hf hdr="0" ftr="0" dt="0"/>
  <p:txStyles>
    <p:titleStyle>
      <a:lvl1pPr algn="l" defTabSz="914400" rtl="0" eaLnBrk="1" latinLnBrk="0" hangingPunct="1">
        <a:spcBef>
          <a:spcPct val="0"/>
        </a:spcBef>
        <a:buNone/>
        <a:defRPr sz="3100" b="1" kern="1200" spc="-15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Box 7"/>
          <p:cNvSpPr txBox="1">
            <a:spLocks noChangeArrowheads="1"/>
          </p:cNvSpPr>
          <p:nvPr/>
        </p:nvSpPr>
        <p:spPr bwMode="auto">
          <a:xfrm>
            <a:off x="1981200" y="1143000"/>
            <a:ext cx="8077200" cy="1523494"/>
          </a:xfrm>
          <a:prstGeom prst="rect">
            <a:avLst/>
          </a:prstGeom>
          <a:solidFill>
            <a:srgbClr val="A4BD2E"/>
          </a:solidFill>
          <a:ln w="9525">
            <a:solidFill>
              <a:schemeClr val="accent1"/>
            </a:solidFill>
            <a:miter lim="800000"/>
            <a:headEnd/>
            <a:tailEnd/>
          </a:ln>
        </p:spPr>
        <p:txBody>
          <a:bodyPr wrap="square" lIns="45720" tIns="22860" rIns="45720" bIns="22860">
            <a:spAutoFit/>
          </a:bodyPr>
          <a:lstStyle/>
          <a:p>
            <a:pPr algn="ctr" defTabSz="1088232"/>
            <a:r>
              <a:rPr lang="en-US" sz="4800" b="1" spc="-150" dirty="0">
                <a:solidFill>
                  <a:prstClr val="white"/>
                </a:solidFill>
                <a:effectLst>
                  <a:outerShdw blurRad="38100" dist="38100" dir="2700000" algn="tl">
                    <a:srgbClr val="000000">
                      <a:alpha val="43137"/>
                    </a:srgbClr>
                  </a:outerShdw>
                </a:effectLst>
                <a:latin typeface="Calibri"/>
              </a:rPr>
              <a:t>Individual </a:t>
            </a:r>
            <a:r>
              <a:rPr lang="en-US" sz="4800" b="1" spc="-150">
                <a:solidFill>
                  <a:prstClr val="white"/>
                </a:solidFill>
                <a:effectLst>
                  <a:outerShdw blurRad="38100" dist="38100" dir="2700000" algn="tl">
                    <a:srgbClr val="000000">
                      <a:alpha val="43137"/>
                    </a:srgbClr>
                  </a:outerShdw>
                </a:effectLst>
                <a:latin typeface="Calibri"/>
              </a:rPr>
              <a:t>and Small Business</a:t>
            </a:r>
            <a:endParaRPr lang="en-US" sz="4800" b="1" spc="-150" dirty="0">
              <a:solidFill>
                <a:prstClr val="white"/>
              </a:solidFill>
              <a:effectLst>
                <a:outerShdw blurRad="38100" dist="38100" dir="2700000" algn="tl">
                  <a:srgbClr val="000000">
                    <a:alpha val="43137"/>
                  </a:srgbClr>
                </a:outerShdw>
              </a:effectLst>
              <a:latin typeface="Calibri"/>
            </a:endParaRPr>
          </a:p>
          <a:p>
            <a:pPr algn="ctr" defTabSz="1088232"/>
            <a:r>
              <a:rPr lang="en-US" sz="4800" b="1" spc="-150" dirty="0">
                <a:solidFill>
                  <a:prstClr val="white"/>
                </a:solidFill>
                <a:effectLst>
                  <a:outerShdw blurRad="38100" dist="38100" dir="2700000" algn="tl">
                    <a:srgbClr val="000000">
                      <a:alpha val="43137"/>
                    </a:srgbClr>
                  </a:outerShdw>
                </a:effectLst>
                <a:latin typeface="Calibri"/>
              </a:rPr>
              <a:t>Case Studies</a:t>
            </a:r>
          </a:p>
        </p:txBody>
      </p:sp>
      <p:pic>
        <p:nvPicPr>
          <p:cNvPr id="3" name="Picture 2">
            <a:extLst>
              <a:ext uri="{FF2B5EF4-FFF2-40B4-BE49-F238E27FC236}">
                <a16:creationId xmlns:a16="http://schemas.microsoft.com/office/drawing/2014/main" id="{D1806810-10D3-9C4E-87AF-367C1888B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352800"/>
            <a:ext cx="2401454" cy="990600"/>
          </a:xfrm>
          <a:prstGeom prst="rect">
            <a:avLst/>
          </a:prstGeom>
        </p:spPr>
      </p:pic>
    </p:spTree>
    <p:extLst>
      <p:ext uri="{BB962C8B-B14F-4D97-AF65-F5344CB8AC3E}">
        <p14:creationId xmlns:p14="http://schemas.microsoft.com/office/powerpoint/2010/main" val="1310722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847528" y="181142"/>
            <a:ext cx="279467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Personal Coverage</a:t>
            </a:r>
          </a:p>
        </p:txBody>
      </p:sp>
      <p:grpSp>
        <p:nvGrpSpPr>
          <p:cNvPr id="15" name="Group 14"/>
          <p:cNvGrpSpPr/>
          <p:nvPr/>
        </p:nvGrpSpPr>
        <p:grpSpPr>
          <a:xfrm>
            <a:off x="2083219" y="1700808"/>
            <a:ext cx="8001001"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Charlie Insurance Policy Summary</a:t>
              </a:r>
            </a:p>
          </p:txBody>
        </p:sp>
        <p:sp>
          <p:nvSpPr>
            <p:cNvPr id="19"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Before</a:t>
              </a:r>
            </a:p>
          </p:txBody>
        </p:sp>
      </p:grpSp>
      <p:sp>
        <p:nvSpPr>
          <p:cNvPr id="24" name="Rectangle 23"/>
          <p:cNvSpPr/>
          <p:nvPr/>
        </p:nvSpPr>
        <p:spPr>
          <a:xfrm>
            <a:off x="2083218" y="439720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88232"/>
            <a:r>
              <a:rPr lang="en-US" sz="1600" b="1" dirty="0">
                <a:solidFill>
                  <a:schemeClr val="bg1"/>
                </a:solidFill>
              </a:rPr>
              <a:t>Charlie Insurance Policy Summary</a:t>
            </a:r>
          </a:p>
        </p:txBody>
      </p:sp>
      <p:sp>
        <p:nvSpPr>
          <p:cNvPr id="25" name="Text Box 7"/>
          <p:cNvSpPr txBox="1">
            <a:spLocks noChangeArrowheads="1"/>
          </p:cNvSpPr>
          <p:nvPr/>
        </p:nvSpPr>
        <p:spPr bwMode="auto">
          <a:xfrm>
            <a:off x="2129047" y="443211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pic>
        <p:nvPicPr>
          <p:cNvPr id="2" name="Picture 1"/>
          <p:cNvPicPr>
            <a:picLocks noChangeAspect="1"/>
          </p:cNvPicPr>
          <p:nvPr/>
        </p:nvPicPr>
        <p:blipFill>
          <a:blip r:embed="rId2"/>
          <a:stretch>
            <a:fillRect/>
          </a:stretch>
        </p:blipFill>
        <p:spPr>
          <a:xfrm>
            <a:off x="2142426" y="2154499"/>
            <a:ext cx="7941793" cy="1229451"/>
          </a:xfrm>
          <a:prstGeom prst="rect">
            <a:avLst/>
          </a:prstGeom>
        </p:spPr>
      </p:pic>
      <p:pic>
        <p:nvPicPr>
          <p:cNvPr id="3" name="Picture 2"/>
          <p:cNvPicPr>
            <a:picLocks noChangeAspect="1"/>
          </p:cNvPicPr>
          <p:nvPr/>
        </p:nvPicPr>
        <p:blipFill>
          <a:blip r:embed="rId3"/>
          <a:stretch>
            <a:fillRect/>
          </a:stretch>
        </p:blipFill>
        <p:spPr>
          <a:xfrm>
            <a:off x="2142426" y="4995190"/>
            <a:ext cx="7941793" cy="1098106"/>
          </a:xfrm>
          <a:prstGeom prst="rect">
            <a:avLst/>
          </a:prstGeom>
        </p:spPr>
      </p:pic>
      <p:sp>
        <p:nvSpPr>
          <p:cNvPr id="16" name="Rectangle 15"/>
          <p:cNvSpPr/>
          <p:nvPr/>
        </p:nvSpPr>
        <p:spPr>
          <a:xfrm>
            <a:off x="10128448" y="6368109"/>
            <a:ext cx="418704" cy="369332"/>
          </a:xfrm>
          <a:prstGeom prst="rect">
            <a:avLst/>
          </a:prstGeom>
        </p:spPr>
        <p:txBody>
          <a:bodyPr wrap="none">
            <a:spAutoFit/>
          </a:bodyPr>
          <a:lstStyle/>
          <a:p>
            <a:r>
              <a:rPr lang="en-US" dirty="0"/>
              <a:t>33</a:t>
            </a:r>
          </a:p>
        </p:txBody>
      </p:sp>
    </p:spTree>
    <p:extLst>
      <p:ext uri="{BB962C8B-B14F-4D97-AF65-F5344CB8AC3E}">
        <p14:creationId xmlns:p14="http://schemas.microsoft.com/office/powerpoint/2010/main" val="183211799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81142"/>
            <a:ext cx="8229600" cy="477054"/>
          </a:xfrm>
        </p:spPr>
        <p:txBody>
          <a:bodyPr/>
          <a:lstStyle/>
          <a:p>
            <a:r>
              <a:rPr lang="en-US" dirty="0">
                <a:solidFill>
                  <a:srgbClr val="A4BD2E"/>
                </a:solidFill>
              </a:rPr>
              <a:t>Tools</a:t>
            </a:r>
          </a:p>
        </p:txBody>
      </p:sp>
      <p:sp>
        <p:nvSpPr>
          <p:cNvPr id="3" name="Content Placeholder 2"/>
          <p:cNvSpPr>
            <a:spLocks noGrp="1"/>
          </p:cNvSpPr>
          <p:nvPr>
            <p:ph idx="1"/>
          </p:nvPr>
        </p:nvSpPr>
        <p:spPr>
          <a:xfrm>
            <a:off x="2057400" y="908051"/>
            <a:ext cx="8534400" cy="1982081"/>
          </a:xfrm>
        </p:spPr>
        <p:txBody>
          <a:bodyPr/>
          <a:lstStyle/>
          <a:p>
            <a:pPr>
              <a:buFont typeface="Wingdings" pitchFamily="2" charset="2"/>
              <a:buChar char="Ø"/>
            </a:pPr>
            <a:r>
              <a:rPr lang="en-US" sz="2800" dirty="0"/>
              <a:t>Underwriting Advocate</a:t>
            </a:r>
          </a:p>
          <a:p>
            <a:pPr>
              <a:buFont typeface="Wingdings" pitchFamily="2" charset="2"/>
              <a:buChar char="Ø"/>
            </a:pPr>
            <a:r>
              <a:rPr lang="en-US" sz="2800" dirty="0"/>
              <a:t>Cost of Care </a:t>
            </a:r>
          </a:p>
          <a:p>
            <a:pPr>
              <a:buFont typeface="Wingdings" charset="2"/>
              <a:buChar char="Ø"/>
            </a:pPr>
            <a:r>
              <a:rPr lang="en-US" sz="2800" dirty="0"/>
              <a:t>Client Policy Summary</a:t>
            </a:r>
          </a:p>
          <a:p>
            <a:pPr marL="0" indent="0">
              <a:buNone/>
            </a:pPr>
            <a:endParaRPr lang="en-US" sz="2800" dirty="0"/>
          </a:p>
        </p:txBody>
      </p:sp>
      <p:pic>
        <p:nvPicPr>
          <p:cNvPr id="1028" name="Picture 4" descr="page1image66492096">
            <a:extLst>
              <a:ext uri="{FF2B5EF4-FFF2-40B4-BE49-F238E27FC236}">
                <a16:creationId xmlns:a16="http://schemas.microsoft.com/office/drawing/2014/main" id="{DBFBD53B-3094-5144-B7AA-3B35B20F1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962304"/>
            <a:ext cx="2667000" cy="3146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F07618-DB77-CC4F-B191-02784E25C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2590" y="76200"/>
            <a:ext cx="2912411" cy="3344418"/>
          </a:xfrm>
          <a:prstGeom prst="rect">
            <a:avLst/>
          </a:prstGeom>
        </p:spPr>
      </p:pic>
    </p:spTree>
    <p:extLst>
      <p:ext uri="{BB962C8B-B14F-4D97-AF65-F5344CB8AC3E}">
        <p14:creationId xmlns:p14="http://schemas.microsoft.com/office/powerpoint/2010/main" val="403339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847528" y="181142"/>
            <a:ext cx="279467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Personal Coverage</a:t>
            </a:r>
          </a:p>
        </p:txBody>
      </p:sp>
      <p:sp>
        <p:nvSpPr>
          <p:cNvPr id="42" name="Rectangle 41"/>
          <p:cNvSpPr/>
          <p:nvPr/>
        </p:nvSpPr>
        <p:spPr>
          <a:xfrm>
            <a:off x="5120029" y="1206045"/>
            <a:ext cx="4896544" cy="17845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735638" y="1268760"/>
            <a:ext cx="4136918" cy="1569660"/>
          </a:xfrm>
          <a:prstGeom prst="rect">
            <a:avLst/>
          </a:prstGeom>
          <a:noFill/>
        </p:spPr>
        <p:txBody>
          <a:bodyPr wrap="square" rtlCol="0">
            <a:spAutoFit/>
          </a:bodyPr>
          <a:lstStyle/>
          <a:p>
            <a:r>
              <a:rPr lang="en-US" sz="1600" dirty="0">
                <a:solidFill>
                  <a:schemeClr val="bg1"/>
                </a:solidFill>
                <a:latin typeface="+mj-lt"/>
              </a:rPr>
              <a:t>Dan is transitioning out of a corporation into consulting and wants to make sure his family is protected.  His life insurance will reduce dramatically after leaving his corporate job.  He needs to find the best way to protect his family during this transition. </a:t>
            </a:r>
          </a:p>
        </p:txBody>
      </p:sp>
      <p:sp>
        <p:nvSpPr>
          <p:cNvPr id="23" name="Rectangle 22"/>
          <p:cNvSpPr/>
          <p:nvPr/>
        </p:nvSpPr>
        <p:spPr>
          <a:xfrm>
            <a:off x="5120029" y="836712"/>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35638" y="827420"/>
            <a:ext cx="3056798" cy="369332"/>
          </a:xfrm>
          <a:prstGeom prst="rect">
            <a:avLst/>
          </a:prstGeom>
          <a:noFill/>
        </p:spPr>
        <p:txBody>
          <a:bodyPr wrap="square" rtlCol="0">
            <a:spAutoFit/>
          </a:bodyPr>
          <a:lstStyle/>
          <a:p>
            <a:r>
              <a:rPr lang="en-US" b="1" dirty="0">
                <a:solidFill>
                  <a:schemeClr val="bg1"/>
                </a:solidFill>
              </a:rPr>
              <a:t>Dan (54)</a:t>
            </a:r>
          </a:p>
        </p:txBody>
      </p:sp>
      <p:sp>
        <p:nvSpPr>
          <p:cNvPr id="31" name="Rectangle 30"/>
          <p:cNvSpPr/>
          <p:nvPr/>
        </p:nvSpPr>
        <p:spPr>
          <a:xfrm>
            <a:off x="2351585" y="4941169"/>
            <a:ext cx="3222395" cy="1200329"/>
          </a:xfrm>
          <a:prstGeom prst="rect">
            <a:avLst/>
          </a:prstGeom>
        </p:spPr>
        <p:txBody>
          <a:bodyPr wrap="square">
            <a:spAutoFit/>
          </a:bodyPr>
          <a:lstStyle/>
          <a:p>
            <a:r>
              <a:rPr lang="en-US" dirty="0">
                <a:solidFill>
                  <a:schemeClr val="bg2">
                    <a:lumMod val="50000"/>
                  </a:schemeClr>
                </a:solidFill>
              </a:rPr>
              <a:t>“I need to replace the life insurance coverage I am giving up when I leave the corporate life.” – Dan</a:t>
            </a:r>
          </a:p>
        </p:txBody>
      </p:sp>
      <p:cxnSp>
        <p:nvCxnSpPr>
          <p:cNvPr id="46" name="Straight Arrow Connector 45"/>
          <p:cNvCxnSpPr/>
          <p:nvPr/>
        </p:nvCxnSpPr>
        <p:spPr>
          <a:xfrm>
            <a:off x="5944806" y="3234293"/>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57352" y="2990564"/>
            <a:ext cx="387455" cy="2971497"/>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5944806" y="472514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32261" y="3068960"/>
            <a:ext cx="3796187" cy="2893100"/>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Collect ‘in-force’ illustration from existing carrier</a:t>
            </a:r>
          </a:p>
          <a:p>
            <a:pPr marL="115888" indent="-115888">
              <a:buFont typeface="Arial" panose="020B0604020202020204" pitchFamily="34" charset="0"/>
              <a:buChar char="•"/>
            </a:pPr>
            <a:r>
              <a:rPr lang="en-US" sz="1400" dirty="0">
                <a:solidFill>
                  <a:schemeClr val="bg2">
                    <a:lumMod val="50000"/>
                  </a:schemeClr>
                </a:solidFill>
                <a:latin typeface="+mj-lt"/>
              </a:rPr>
              <a:t>Tailor his life insurance plan with his other planning to determine the appropriate amount, type, and term.</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Optimize use of existing policies with new polices to create a “tiered” approach to future life insurance needs.</a:t>
            </a:r>
          </a:p>
          <a:p>
            <a:pPr marL="115888" indent="-115888">
              <a:buFont typeface="Arial" panose="020B0604020202020204" pitchFamily="34" charset="0"/>
              <a:buChar char="•"/>
            </a:pPr>
            <a:r>
              <a:rPr lang="en-US" sz="1400" dirty="0">
                <a:solidFill>
                  <a:schemeClr val="bg2">
                    <a:lumMod val="50000"/>
                  </a:schemeClr>
                </a:solidFill>
              </a:rPr>
              <a:t>Add new 20 and 30 year term for total of $1.5M of new coverage to replace corp. coverage.</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516" t="-1" r="2516" b="-1"/>
          <a:stretch/>
        </p:blipFill>
        <p:spPr>
          <a:xfrm rot="-240000">
            <a:off x="2265847" y="1019201"/>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10128448" y="6368109"/>
            <a:ext cx="418704" cy="369332"/>
          </a:xfrm>
          <a:prstGeom prst="rect">
            <a:avLst/>
          </a:prstGeom>
        </p:spPr>
        <p:txBody>
          <a:bodyPr wrap="none">
            <a:spAutoFit/>
          </a:bodyPr>
          <a:lstStyle/>
          <a:p>
            <a:r>
              <a:rPr lang="en-US" dirty="0"/>
              <a:t>10</a:t>
            </a:r>
          </a:p>
        </p:txBody>
      </p:sp>
    </p:spTree>
    <p:extLst>
      <p:ext uri="{BB962C8B-B14F-4D97-AF65-F5344CB8AC3E}">
        <p14:creationId xmlns:p14="http://schemas.microsoft.com/office/powerpoint/2010/main" val="311644850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23600" y="6552775"/>
            <a:ext cx="4440552" cy="215444"/>
          </a:xfrm>
          <a:prstGeom prst="rect">
            <a:avLst/>
          </a:prstGeom>
          <a:noFill/>
        </p:spPr>
        <p:txBody>
          <a:bodyPr wrap="square" lIns="0" tIns="0" rIns="0" bIns="0" rtlCol="0">
            <a:spAutoFit/>
          </a:bodyPr>
          <a:lstStyle/>
          <a:p>
            <a:r>
              <a:rPr lang="en-US" sz="1400" dirty="0">
                <a:solidFill>
                  <a:schemeClr val="bg1"/>
                </a:solidFill>
              </a:rPr>
              <a:t>Case Study</a:t>
            </a:r>
          </a:p>
        </p:txBody>
      </p:sp>
      <p:sp>
        <p:nvSpPr>
          <p:cNvPr id="11" name="Text Box 7"/>
          <p:cNvSpPr txBox="1">
            <a:spLocks noChangeArrowheads="1"/>
          </p:cNvSpPr>
          <p:nvPr/>
        </p:nvSpPr>
        <p:spPr bwMode="auto">
          <a:xfrm>
            <a:off x="1847528" y="181142"/>
            <a:ext cx="279467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Personal Coverage</a:t>
            </a:r>
          </a:p>
        </p:txBody>
      </p:sp>
      <p:grpSp>
        <p:nvGrpSpPr>
          <p:cNvPr id="15" name="Group 14"/>
          <p:cNvGrpSpPr/>
          <p:nvPr/>
        </p:nvGrpSpPr>
        <p:grpSpPr>
          <a:xfrm>
            <a:off x="1919537" y="704362"/>
            <a:ext cx="8164683"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7452320" y="1041225"/>
              <a:ext cx="1107899"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Dan, age 54</a:t>
              </a:r>
            </a:p>
          </p:txBody>
        </p:sp>
        <p:sp>
          <p:nvSpPr>
            <p:cNvPr id="19" name="Text Box 7"/>
            <p:cNvSpPr txBox="1">
              <a:spLocks noChangeArrowheads="1"/>
            </p:cNvSpPr>
            <p:nvPr/>
          </p:nvSpPr>
          <p:spPr bwMode="auto">
            <a:xfrm>
              <a:off x="618425" y="1041225"/>
              <a:ext cx="5393735"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Tiered Policy Structure</a:t>
              </a:r>
            </a:p>
          </p:txBody>
        </p:sp>
      </p:grpSp>
      <p:graphicFrame>
        <p:nvGraphicFramePr>
          <p:cNvPr id="22" name="Table 21"/>
          <p:cNvGraphicFramePr>
            <a:graphicFrameLocks noGrp="1"/>
          </p:cNvGraphicFramePr>
          <p:nvPr>
            <p:extLst>
              <p:ext uri="{D42A27DB-BD31-4B8C-83A1-F6EECF244321}">
                <p14:modId xmlns:p14="http://schemas.microsoft.com/office/powerpoint/2010/main" val="337628099"/>
              </p:ext>
            </p:extLst>
          </p:nvPr>
        </p:nvGraphicFramePr>
        <p:xfrm>
          <a:off x="2623705" y="1314597"/>
          <a:ext cx="6496631" cy="5453623"/>
        </p:xfrm>
        <a:graphic>
          <a:graphicData uri="http://schemas.openxmlformats.org/drawingml/2006/table">
            <a:tbl>
              <a:tblPr bandRow="1">
                <a:tableStyleId>{2D5ABB26-0587-4C30-8999-92F81FD0307C}</a:tableStyleId>
              </a:tblPr>
              <a:tblGrid>
                <a:gridCol w="310232">
                  <a:extLst>
                    <a:ext uri="{9D8B030D-6E8A-4147-A177-3AD203B41FA5}">
                      <a16:colId xmlns:a16="http://schemas.microsoft.com/office/drawing/2014/main" val="20000"/>
                    </a:ext>
                  </a:extLst>
                </a:gridCol>
                <a:gridCol w="285899">
                  <a:extLst>
                    <a:ext uri="{9D8B030D-6E8A-4147-A177-3AD203B41FA5}">
                      <a16:colId xmlns:a16="http://schemas.microsoft.com/office/drawing/2014/main" val="20001"/>
                    </a:ext>
                  </a:extLst>
                </a:gridCol>
                <a:gridCol w="97328">
                  <a:extLst>
                    <a:ext uri="{9D8B030D-6E8A-4147-A177-3AD203B41FA5}">
                      <a16:colId xmlns:a16="http://schemas.microsoft.com/office/drawing/2014/main" val="20002"/>
                    </a:ext>
                  </a:extLst>
                </a:gridCol>
                <a:gridCol w="705627">
                  <a:extLst>
                    <a:ext uri="{9D8B030D-6E8A-4147-A177-3AD203B41FA5}">
                      <a16:colId xmlns:a16="http://schemas.microsoft.com/office/drawing/2014/main" val="20003"/>
                    </a:ext>
                  </a:extLst>
                </a:gridCol>
                <a:gridCol w="705627">
                  <a:extLst>
                    <a:ext uri="{9D8B030D-6E8A-4147-A177-3AD203B41FA5}">
                      <a16:colId xmlns:a16="http://schemas.microsoft.com/office/drawing/2014/main" val="20004"/>
                    </a:ext>
                  </a:extLst>
                </a:gridCol>
                <a:gridCol w="66913">
                  <a:extLst>
                    <a:ext uri="{9D8B030D-6E8A-4147-A177-3AD203B41FA5}">
                      <a16:colId xmlns:a16="http://schemas.microsoft.com/office/drawing/2014/main" val="20005"/>
                    </a:ext>
                  </a:extLst>
                </a:gridCol>
                <a:gridCol w="705627">
                  <a:extLst>
                    <a:ext uri="{9D8B030D-6E8A-4147-A177-3AD203B41FA5}">
                      <a16:colId xmlns:a16="http://schemas.microsoft.com/office/drawing/2014/main" val="20006"/>
                    </a:ext>
                  </a:extLst>
                </a:gridCol>
                <a:gridCol w="693461">
                  <a:extLst>
                    <a:ext uri="{9D8B030D-6E8A-4147-A177-3AD203B41FA5}">
                      <a16:colId xmlns:a16="http://schemas.microsoft.com/office/drawing/2014/main" val="20007"/>
                    </a:ext>
                  </a:extLst>
                </a:gridCol>
                <a:gridCol w="66913">
                  <a:extLst>
                    <a:ext uri="{9D8B030D-6E8A-4147-A177-3AD203B41FA5}">
                      <a16:colId xmlns:a16="http://schemas.microsoft.com/office/drawing/2014/main" val="20008"/>
                    </a:ext>
                  </a:extLst>
                </a:gridCol>
                <a:gridCol w="699543">
                  <a:extLst>
                    <a:ext uri="{9D8B030D-6E8A-4147-A177-3AD203B41FA5}">
                      <a16:colId xmlns:a16="http://schemas.microsoft.com/office/drawing/2014/main" val="20009"/>
                    </a:ext>
                  </a:extLst>
                </a:gridCol>
                <a:gridCol w="693461">
                  <a:extLst>
                    <a:ext uri="{9D8B030D-6E8A-4147-A177-3AD203B41FA5}">
                      <a16:colId xmlns:a16="http://schemas.microsoft.com/office/drawing/2014/main" val="20010"/>
                    </a:ext>
                  </a:extLst>
                </a:gridCol>
                <a:gridCol w="72996">
                  <a:extLst>
                    <a:ext uri="{9D8B030D-6E8A-4147-A177-3AD203B41FA5}">
                      <a16:colId xmlns:a16="http://schemas.microsoft.com/office/drawing/2014/main" val="20011"/>
                    </a:ext>
                  </a:extLst>
                </a:gridCol>
                <a:gridCol w="699543">
                  <a:extLst>
                    <a:ext uri="{9D8B030D-6E8A-4147-A177-3AD203B41FA5}">
                      <a16:colId xmlns:a16="http://schemas.microsoft.com/office/drawing/2014/main" val="20012"/>
                    </a:ext>
                  </a:extLst>
                </a:gridCol>
                <a:gridCol w="693461">
                  <a:extLst>
                    <a:ext uri="{9D8B030D-6E8A-4147-A177-3AD203B41FA5}">
                      <a16:colId xmlns:a16="http://schemas.microsoft.com/office/drawing/2014/main" val="20013"/>
                    </a:ext>
                  </a:extLst>
                </a:gridCol>
              </a:tblGrid>
              <a:tr h="124039">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gridSpan="2">
                  <a:txBody>
                    <a:bodyPr/>
                    <a:lstStyle/>
                    <a:p>
                      <a:pPr algn="ctr" fontAlgn="b"/>
                      <a:r>
                        <a:rPr lang="en-US" sz="700" b="1" u="none" strike="noStrike" dirty="0">
                          <a:effectLst/>
                        </a:rPr>
                        <a:t>$1,500,000 </a:t>
                      </a:r>
                      <a:endParaRPr lang="en-US" sz="700" b="1" i="0" u="none" strike="noStrike" dirty="0">
                        <a:solidFill>
                          <a:srgbClr val="000000"/>
                        </a:solidFill>
                        <a:effectLst/>
                        <a:latin typeface="Arial" panose="020B0604020202020204" pitchFamily="34" charset="0"/>
                      </a:endParaRPr>
                    </a:p>
                  </a:txBody>
                  <a:tcPr marL="5276" marR="5276" marT="5276" marB="0" anchor="b"/>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$1,000,000 </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$500,000 </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Tiered Policies</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134583">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gridSpan="2">
                  <a:txBody>
                    <a:bodyPr/>
                    <a:lstStyle/>
                    <a:p>
                      <a:pPr algn="ctr" fontAlgn="b"/>
                      <a:r>
                        <a:rPr lang="en-US" sz="700" b="1" u="none" strike="noStrike" dirty="0">
                          <a:effectLst/>
                        </a:rPr>
                        <a:t>Original 20 Year Term</a:t>
                      </a:r>
                      <a:endParaRPr lang="en-US" sz="700" b="1" i="0" u="none" strike="noStrike" dirty="0">
                        <a:solidFill>
                          <a:srgbClr val="000000"/>
                        </a:solidFill>
                        <a:effectLst/>
                        <a:latin typeface="Arial" panose="020B0604020202020204" pitchFamily="34" charset="0"/>
                      </a:endParaRPr>
                    </a:p>
                  </a:txBody>
                  <a:tcPr marL="5276" marR="5276" marT="5276" marB="0" anchor="b"/>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20 Year Term</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30 Year Term</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1"/>
                  </a:ext>
                </a:extLst>
              </a:tr>
              <a:tr h="134583">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endParaRPr lang="en-US" sz="6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5276" marR="5276" marT="5276" marB="0" anchor="b"/>
                </a:tc>
                <a:tc gridSpan="2">
                  <a:txBody>
                    <a:bodyPr/>
                    <a:lstStyle/>
                    <a:p>
                      <a:pPr algn="ctr" fontAlgn="b"/>
                      <a:r>
                        <a:rPr lang="en-US" sz="700" b="1" u="none" strike="noStrike" dirty="0">
                          <a:effectLst/>
                        </a:rPr>
                        <a:t>Northwestern Mutual Life</a:t>
                      </a:r>
                      <a:endParaRPr lang="en-US" sz="700" b="1" i="0" u="none" strike="noStrike" dirty="0">
                        <a:solidFill>
                          <a:srgbClr val="000000"/>
                        </a:solidFill>
                        <a:effectLst/>
                        <a:latin typeface="Arial" panose="020B0604020202020204" pitchFamily="34" charset="0"/>
                      </a:endParaRPr>
                    </a:p>
                  </a:txBody>
                  <a:tcPr marL="5276" marR="5276" marT="5276" marB="0" anchor="b"/>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Principal Life</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Principal Life</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tc>
                  <a:txBody>
                    <a:bodyPr/>
                    <a:lstStyle/>
                    <a:p>
                      <a:pPr algn="l"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gridSpan="2">
                  <a:txBody>
                    <a:bodyPr/>
                    <a:lstStyle/>
                    <a:p>
                      <a:pPr algn="ctr" fontAlgn="b"/>
                      <a:r>
                        <a:rPr lang="en-US" sz="700" b="1"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2"/>
                  </a:ext>
                </a:extLst>
              </a:tr>
              <a:tr h="122880">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r>
                        <a:rPr lang="en-US" sz="700" u="none" strike="noStrike" dirty="0">
                          <a:effectLst/>
                        </a:rPr>
                        <a:t>Projected¹</a:t>
                      </a:r>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r>
                        <a:rPr lang="en-US" sz="700" u="none" strike="noStrike" dirty="0">
                          <a:effectLst/>
                        </a:rPr>
                        <a:t>Death </a:t>
                      </a:r>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a:txBody>
                    <a:bodyPr/>
                    <a:lstStyle/>
                    <a:p>
                      <a:pPr algn="ctr" fontAlgn="b"/>
                      <a:r>
                        <a:rPr lang="en-US" sz="700" u="none" strike="noStrike" dirty="0">
                          <a:effectLst/>
                        </a:rPr>
                        <a:t>Life²</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a:txBody>
                    <a:bodyPr/>
                    <a:lstStyle/>
                    <a:p>
                      <a:pPr algn="ctr" fontAlgn="b"/>
                      <a:r>
                        <a:rPr lang="en-US" sz="700" u="none" strike="noStrike" dirty="0">
                          <a:effectLst/>
                        </a:rPr>
                        <a:t>Death </a:t>
                      </a:r>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a:txBody>
                    <a:bodyPr/>
                    <a:lstStyle/>
                    <a:p>
                      <a:pPr algn="ctr" fontAlgn="b"/>
                      <a:r>
                        <a:rPr lang="en-US" sz="700" u="none" strike="noStrike" dirty="0">
                          <a:effectLst/>
                        </a:rPr>
                        <a:t>Life²</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a:txBody>
                    <a:bodyPr/>
                    <a:lstStyle/>
                    <a:p>
                      <a:pPr algn="ctr" fontAlgn="b"/>
                      <a:r>
                        <a:rPr lang="en-US" sz="700" u="none" strike="noStrike" dirty="0">
                          <a:effectLst/>
                        </a:rPr>
                        <a:t>Death </a:t>
                      </a:r>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tcPr>
                </a:tc>
                <a:tc>
                  <a:txBody>
                    <a:bodyPr/>
                    <a:lstStyle/>
                    <a:p>
                      <a:pPr algn="ctr" fontAlgn="b"/>
                      <a:r>
                        <a:rPr lang="en-US" sz="700" u="none" strike="noStrike" dirty="0">
                          <a:effectLst/>
                        </a:rPr>
                        <a:t>Life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tcPr>
                </a:tc>
                <a:tc>
                  <a:txBody>
                    <a:bodyPr/>
                    <a:lstStyle/>
                    <a:p>
                      <a:pPr algn="ctr" fontAlgn="b"/>
                      <a:r>
                        <a:rPr lang="en-US" sz="700" u="none" strike="noStrike" dirty="0">
                          <a:effectLst/>
                        </a:rPr>
                        <a:t>Death</a:t>
                      </a:r>
                      <a:endParaRPr lang="en-US" sz="700" b="0" i="0" u="none" strike="noStrike" dirty="0">
                        <a:solidFill>
                          <a:srgbClr val="000000"/>
                        </a:solidFill>
                        <a:effectLst/>
                        <a:latin typeface="Arial" panose="020B0604020202020204" pitchFamily="34" charset="0"/>
                      </a:endParaRPr>
                    </a:p>
                  </a:txBody>
                  <a:tcPr marL="5276" marR="5276" marT="5276" marB="0" anchor="b"/>
                </a:tc>
                <a:extLst>
                  <a:ext uri="{0D108BD9-81ED-4DB2-BD59-A6C34878D82A}">
                    <a16:rowId xmlns:a16="http://schemas.microsoft.com/office/drawing/2014/main" val="10003"/>
                  </a:ext>
                </a:extLst>
              </a:tr>
              <a:tr h="122880">
                <a:tc>
                  <a:txBody>
                    <a:bodyPr/>
                    <a:lstStyle/>
                    <a:p>
                      <a:pPr algn="ctr" fontAlgn="b"/>
                      <a:r>
                        <a:rPr lang="en-US" sz="700" u="none" strike="noStrike" dirty="0">
                          <a:effectLst/>
                        </a:rPr>
                        <a:t>Age</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Year </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Premium</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Benefit</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Premium</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Benefit</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Premium</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Benefit</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Premium</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700" u="none" strike="noStrike" dirty="0">
                          <a:effectLst/>
                        </a:rPr>
                        <a:t>Benefit</a:t>
                      </a:r>
                      <a:endParaRPr lang="en-US" sz="700" b="0" i="0" u="none" strike="noStrike" dirty="0">
                        <a:solidFill>
                          <a:srgbClr val="000000"/>
                        </a:solidFill>
                        <a:effectLst/>
                        <a:latin typeface="Arial" panose="020B0604020202020204" pitchFamily="34" charset="0"/>
                      </a:endParaRPr>
                    </a:p>
                  </a:txBody>
                  <a:tcPr marL="5276" marR="5276" marT="5276" marB="0" anchor="b">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122880">
                <a:tc>
                  <a:txBody>
                    <a:bodyPr/>
                    <a:lstStyle/>
                    <a:p>
                      <a:pPr algn="ctr" fontAlgn="b"/>
                      <a:r>
                        <a:rPr lang="en-US" sz="700" u="none" strike="noStrike" dirty="0">
                          <a:effectLst/>
                        </a:rPr>
                        <a:t>54</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$2,453</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$9,119.25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127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22880">
                <a:tc>
                  <a:txBody>
                    <a:bodyPr/>
                    <a:lstStyle/>
                    <a:p>
                      <a:pPr algn="ctr" fontAlgn="b"/>
                      <a:r>
                        <a:rPr lang="en-US" sz="700" u="none" strike="noStrike" dirty="0">
                          <a:effectLst/>
                        </a:rPr>
                        <a:t>55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$2,438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$9,104.25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122880">
                <a:tc>
                  <a:txBody>
                    <a:bodyPr/>
                    <a:lstStyle/>
                    <a:p>
                      <a:pPr algn="ctr" fontAlgn="b"/>
                      <a:r>
                        <a:rPr lang="en-US" sz="700" u="none" strike="noStrike" dirty="0">
                          <a:effectLst/>
                        </a:rPr>
                        <a:t>56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$2,408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$9,074.25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122880">
                <a:tc>
                  <a:txBody>
                    <a:bodyPr/>
                    <a:lstStyle/>
                    <a:p>
                      <a:pPr algn="ctr" fontAlgn="b"/>
                      <a:r>
                        <a:rPr lang="en-US" sz="700" u="none" strike="noStrike" dirty="0">
                          <a:effectLst/>
                        </a:rPr>
                        <a:t>57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4</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$2,393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$9,059.25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122880">
                <a:tc>
                  <a:txBody>
                    <a:bodyPr/>
                    <a:lstStyle/>
                    <a:p>
                      <a:pPr algn="ctr" fontAlgn="b"/>
                      <a:r>
                        <a:rPr lang="en-US" sz="700" u="none" strike="noStrike" dirty="0">
                          <a:effectLst/>
                        </a:rPr>
                        <a:t>58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$2,378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$9,044.25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22880">
                <a:tc>
                  <a:txBody>
                    <a:bodyPr/>
                    <a:lstStyle/>
                    <a:p>
                      <a:pPr algn="ctr" fontAlgn="b"/>
                      <a:r>
                        <a:rPr lang="en-US" sz="700" u="none" strike="noStrike" dirty="0">
                          <a:effectLst/>
                        </a:rPr>
                        <a:t>59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$2,333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$8,999.25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22880">
                <a:tc>
                  <a:txBody>
                    <a:bodyPr/>
                    <a:lstStyle/>
                    <a:p>
                      <a:pPr algn="ctr" fontAlgn="b"/>
                      <a:r>
                        <a:rPr lang="en-US" sz="700" u="none" strike="noStrike" dirty="0">
                          <a:effectLst/>
                        </a:rPr>
                        <a:t>60</a:t>
                      </a:r>
                      <a:endParaRPr lang="en-US" sz="700" b="0" i="0" u="none" strike="noStrike" dirty="0">
                        <a:solidFill>
                          <a:srgbClr val="000000"/>
                        </a:solidFill>
                        <a:effectLst/>
                        <a:latin typeface="Arial" panose="020B0604020202020204" pitchFamily="34" charset="0"/>
                      </a:endParaRPr>
                    </a:p>
                  </a:txBody>
                  <a:tcPr marL="5276" marR="5276" marT="5276" marB="0" anchor="b">
                    <a:lnL w="3175"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$2,318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$8,984.25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122880">
                <a:tc>
                  <a:txBody>
                    <a:bodyPr/>
                    <a:lstStyle/>
                    <a:p>
                      <a:pPr algn="ctr" fontAlgn="b"/>
                      <a:r>
                        <a:rPr lang="en-US" sz="700" u="none" strike="noStrike" dirty="0">
                          <a:effectLst/>
                        </a:rPr>
                        <a:t>61</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$2,273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$8,939.25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122880">
                <a:tc>
                  <a:txBody>
                    <a:bodyPr/>
                    <a:lstStyle/>
                    <a:p>
                      <a:pPr algn="ctr" fontAlgn="b"/>
                      <a:r>
                        <a:rPr lang="en-US" sz="700" u="none" strike="noStrike" dirty="0">
                          <a:effectLst/>
                        </a:rPr>
                        <a:t>62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128731">
                <a:tc>
                  <a:txBody>
                    <a:bodyPr/>
                    <a:lstStyle/>
                    <a:p>
                      <a:pPr algn="ctr" fontAlgn="b"/>
                      <a:r>
                        <a:rPr lang="en-US" sz="700" u="none" strike="noStrike" dirty="0">
                          <a:effectLst/>
                        </a:rPr>
                        <a:t>63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10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37567">
                <a:tc gridSpan="2">
                  <a:txBody>
                    <a:bodyPr/>
                    <a:lstStyle/>
                    <a:p>
                      <a:pPr algn="ctr" fontAlgn="b"/>
                      <a:r>
                        <a:rPr lang="en-US" sz="800" b="1" u="none" strike="noStrike" dirty="0">
                          <a:effectLst/>
                        </a:rPr>
                        <a:t>Total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$18,994.00</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$31,266</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$35,397</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$85,657</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extLst>
                  <a:ext uri="{0D108BD9-81ED-4DB2-BD59-A6C34878D82A}">
                    <a16:rowId xmlns:a16="http://schemas.microsoft.com/office/drawing/2014/main" val="10015"/>
                  </a:ext>
                </a:extLst>
              </a:tr>
              <a:tr h="122880">
                <a:tc>
                  <a:txBody>
                    <a:bodyPr/>
                    <a:lstStyle/>
                    <a:p>
                      <a:pPr algn="ctr" fontAlgn="b"/>
                      <a:r>
                        <a:rPr lang="en-US" sz="700" u="none" strike="noStrike" dirty="0">
                          <a:effectLst/>
                        </a:rPr>
                        <a:t>64</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11</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122880">
                <a:tc>
                  <a:txBody>
                    <a:bodyPr/>
                    <a:lstStyle/>
                    <a:p>
                      <a:pPr algn="ctr" fontAlgn="b"/>
                      <a:r>
                        <a:rPr lang="en-US" sz="700" u="none" strike="noStrike" dirty="0">
                          <a:effectLst/>
                        </a:rPr>
                        <a:t>65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r h="122880">
                <a:tc>
                  <a:txBody>
                    <a:bodyPr/>
                    <a:lstStyle/>
                    <a:p>
                      <a:pPr algn="ctr" fontAlgn="b"/>
                      <a:r>
                        <a:rPr lang="en-US" sz="700" u="none" strike="noStrike" dirty="0">
                          <a:effectLst/>
                        </a:rPr>
                        <a:t>66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8"/>
                  </a:ext>
                </a:extLst>
              </a:tr>
              <a:tr h="122880">
                <a:tc>
                  <a:txBody>
                    <a:bodyPr/>
                    <a:lstStyle/>
                    <a:p>
                      <a:pPr algn="ctr" fontAlgn="b"/>
                      <a:r>
                        <a:rPr lang="en-US" sz="700" u="none" strike="noStrike" dirty="0">
                          <a:effectLst/>
                        </a:rPr>
                        <a:t>67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14</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9"/>
                  </a:ext>
                </a:extLst>
              </a:tr>
              <a:tr h="122880">
                <a:tc>
                  <a:txBody>
                    <a:bodyPr/>
                    <a:lstStyle/>
                    <a:p>
                      <a:pPr algn="ctr" fontAlgn="b"/>
                      <a:r>
                        <a:rPr lang="en-US" sz="700" u="none" strike="noStrike" dirty="0">
                          <a:effectLst/>
                        </a:rPr>
                        <a:t>68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0"/>
                  </a:ext>
                </a:extLst>
              </a:tr>
              <a:tr h="122880">
                <a:tc>
                  <a:txBody>
                    <a:bodyPr/>
                    <a:lstStyle/>
                    <a:p>
                      <a:pPr algn="ctr" fontAlgn="b"/>
                      <a:r>
                        <a:rPr lang="en-US" sz="700" u="none" strike="noStrike" dirty="0">
                          <a:effectLst/>
                        </a:rPr>
                        <a:t>69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1"/>
                  </a:ext>
                </a:extLst>
              </a:tr>
              <a:tr h="122880">
                <a:tc>
                  <a:txBody>
                    <a:bodyPr/>
                    <a:lstStyle/>
                    <a:p>
                      <a:pPr algn="ctr" fontAlgn="b"/>
                      <a:r>
                        <a:rPr lang="en-US" sz="700" u="none" strike="noStrike" dirty="0">
                          <a:effectLst/>
                        </a:rPr>
                        <a:t>70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2"/>
                  </a:ext>
                </a:extLst>
              </a:tr>
              <a:tr h="122880">
                <a:tc>
                  <a:txBody>
                    <a:bodyPr/>
                    <a:lstStyle/>
                    <a:p>
                      <a:pPr algn="ctr" fontAlgn="b"/>
                      <a:r>
                        <a:rPr lang="en-US" sz="700" u="none" strike="noStrike" dirty="0">
                          <a:effectLst/>
                        </a:rPr>
                        <a:t>71</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3"/>
                  </a:ext>
                </a:extLst>
              </a:tr>
              <a:tr h="122880">
                <a:tc>
                  <a:txBody>
                    <a:bodyPr/>
                    <a:lstStyle/>
                    <a:p>
                      <a:pPr algn="ctr" fontAlgn="b"/>
                      <a:r>
                        <a:rPr lang="en-US" sz="700" u="none" strike="noStrike" dirty="0">
                          <a:effectLst/>
                        </a:rPr>
                        <a:t>72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4"/>
                  </a:ext>
                </a:extLst>
              </a:tr>
              <a:tr h="122880">
                <a:tc>
                  <a:txBody>
                    <a:bodyPr/>
                    <a:lstStyle/>
                    <a:p>
                      <a:pPr algn="ctr" fontAlgn="b"/>
                      <a:r>
                        <a:rPr lang="en-US" sz="700" u="none" strike="noStrike" dirty="0">
                          <a:effectLst/>
                        </a:rPr>
                        <a:t>73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20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$3,126.60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$1,000,000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$6,666.25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700" u="none" strike="noStrike" dirty="0">
                          <a:effectLst/>
                        </a:rPr>
                        <a:t>$1,500,000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5"/>
                  </a:ext>
                </a:extLst>
              </a:tr>
              <a:tr h="137567">
                <a:tc gridSpan="2">
                  <a:txBody>
                    <a:bodyPr/>
                    <a:lstStyle/>
                    <a:p>
                      <a:pPr algn="ctr" fontAlgn="b"/>
                      <a:r>
                        <a:rPr lang="en-US" sz="800" b="1" u="none" strike="noStrike" dirty="0">
                          <a:effectLst/>
                        </a:rPr>
                        <a:t>Total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$62,532</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$70,793</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$152,319</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60000"/>
                        <a:lumOff val="40000"/>
                        <a:alpha val="35000"/>
                      </a:schemeClr>
                    </a:solidFill>
                  </a:tcPr>
                </a:tc>
                <a:extLst>
                  <a:ext uri="{0D108BD9-81ED-4DB2-BD59-A6C34878D82A}">
                    <a16:rowId xmlns:a16="http://schemas.microsoft.com/office/drawing/2014/main" val="10026"/>
                  </a:ext>
                </a:extLst>
              </a:tr>
              <a:tr h="122880">
                <a:tc>
                  <a:txBody>
                    <a:bodyPr/>
                    <a:lstStyle/>
                    <a:p>
                      <a:pPr algn="ctr" fontAlgn="b"/>
                      <a:r>
                        <a:rPr lang="en-US" sz="700" u="none" strike="noStrike" dirty="0">
                          <a:effectLst/>
                        </a:rPr>
                        <a:t>74</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21</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7"/>
                  </a:ext>
                </a:extLst>
              </a:tr>
              <a:tr h="122880">
                <a:tc>
                  <a:txBody>
                    <a:bodyPr/>
                    <a:lstStyle/>
                    <a:p>
                      <a:pPr algn="ctr" fontAlgn="b"/>
                      <a:r>
                        <a:rPr lang="en-US" sz="700" u="none" strike="noStrike" dirty="0">
                          <a:effectLst/>
                        </a:rPr>
                        <a:t>75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8"/>
                  </a:ext>
                </a:extLst>
              </a:tr>
              <a:tr h="122880">
                <a:tc>
                  <a:txBody>
                    <a:bodyPr/>
                    <a:lstStyle/>
                    <a:p>
                      <a:pPr algn="ctr" fontAlgn="b"/>
                      <a:r>
                        <a:rPr lang="en-US" sz="700" u="none" strike="noStrike" dirty="0">
                          <a:effectLst/>
                        </a:rPr>
                        <a:t>76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9"/>
                  </a:ext>
                </a:extLst>
              </a:tr>
              <a:tr h="122880">
                <a:tc>
                  <a:txBody>
                    <a:bodyPr/>
                    <a:lstStyle/>
                    <a:p>
                      <a:pPr algn="ctr" fontAlgn="b"/>
                      <a:r>
                        <a:rPr lang="en-US" sz="700" u="none" strike="noStrike" dirty="0">
                          <a:effectLst/>
                        </a:rPr>
                        <a:t>77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24</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0"/>
                  </a:ext>
                </a:extLst>
              </a:tr>
              <a:tr h="122880">
                <a:tc>
                  <a:txBody>
                    <a:bodyPr/>
                    <a:lstStyle/>
                    <a:p>
                      <a:pPr algn="ctr" fontAlgn="b"/>
                      <a:r>
                        <a:rPr lang="en-US" sz="700" u="none" strike="noStrike" dirty="0">
                          <a:effectLst/>
                        </a:rPr>
                        <a:t>78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25</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1"/>
                  </a:ext>
                </a:extLst>
              </a:tr>
              <a:tr h="122880">
                <a:tc>
                  <a:txBody>
                    <a:bodyPr/>
                    <a:lstStyle/>
                    <a:p>
                      <a:pPr algn="ctr" fontAlgn="b"/>
                      <a:r>
                        <a:rPr lang="en-US" sz="700" u="none" strike="noStrike" dirty="0">
                          <a:effectLst/>
                        </a:rPr>
                        <a:t>79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26</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2"/>
                  </a:ext>
                </a:extLst>
              </a:tr>
              <a:tr h="122880">
                <a:tc>
                  <a:txBody>
                    <a:bodyPr/>
                    <a:lstStyle/>
                    <a:p>
                      <a:pPr algn="ctr" fontAlgn="b"/>
                      <a:r>
                        <a:rPr lang="en-US" sz="700" u="none" strike="noStrike" dirty="0">
                          <a:effectLst/>
                        </a:rPr>
                        <a:t>80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27</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3"/>
                  </a:ext>
                </a:extLst>
              </a:tr>
              <a:tr h="122880">
                <a:tc>
                  <a:txBody>
                    <a:bodyPr/>
                    <a:lstStyle/>
                    <a:p>
                      <a:pPr algn="ctr" fontAlgn="b"/>
                      <a:r>
                        <a:rPr lang="en-US" sz="700" u="none" strike="noStrike" dirty="0">
                          <a:effectLst/>
                        </a:rPr>
                        <a:t>81</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28</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4"/>
                  </a:ext>
                </a:extLst>
              </a:tr>
              <a:tr h="463946">
                <a:tc>
                  <a:txBody>
                    <a:bodyPr/>
                    <a:lstStyle/>
                    <a:p>
                      <a:pPr algn="ctr" fontAlgn="b"/>
                      <a:r>
                        <a:rPr lang="en-US" sz="700" u="none" strike="noStrike" dirty="0">
                          <a:effectLst/>
                        </a:rPr>
                        <a:t>82</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29</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5"/>
                  </a:ext>
                </a:extLst>
              </a:tr>
              <a:tr h="122880">
                <a:tc>
                  <a:txBody>
                    <a:bodyPr/>
                    <a:lstStyle/>
                    <a:p>
                      <a:pPr algn="ctr" fontAlgn="b"/>
                      <a:r>
                        <a:rPr lang="en-US" sz="700" u="none" strike="noStrike" dirty="0">
                          <a:effectLst/>
                        </a:rPr>
                        <a:t>83</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tc>
                  <a:txBody>
                    <a:bodyPr/>
                    <a:lstStyle/>
                    <a:p>
                      <a:pPr algn="l"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$3,539.65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tcPr>
                </a:tc>
                <a:tc>
                  <a:txBody>
                    <a:bodyPr/>
                    <a:lstStyle/>
                    <a:p>
                      <a:pPr algn="ctr" fontAlgn="b"/>
                      <a:r>
                        <a:rPr lang="en-US" sz="700" u="none" strike="noStrike" dirty="0">
                          <a:effectLst/>
                        </a:rPr>
                        <a:t>$500,000</a:t>
                      </a:r>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36"/>
                  </a:ext>
                </a:extLst>
              </a:tr>
              <a:tr h="137567">
                <a:tc gridSpan="2">
                  <a:txBody>
                    <a:bodyPr/>
                    <a:lstStyle/>
                    <a:p>
                      <a:pPr algn="ctr" fontAlgn="b"/>
                      <a:r>
                        <a:rPr lang="en-US" sz="800" b="1" u="none" strike="noStrike" dirty="0">
                          <a:effectLst/>
                        </a:rPr>
                        <a:t>Total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$106,190</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tc>
                  <a:txBody>
                    <a:bodyPr/>
                    <a:lstStyle/>
                    <a:p>
                      <a:pPr algn="l"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solidFill>
                      <a:schemeClr val="accent1">
                        <a:lumMod val="60000"/>
                        <a:lumOff val="40000"/>
                        <a:alpha val="35000"/>
                      </a:schemeClr>
                    </a:solidFill>
                  </a:tcPr>
                </a:tc>
                <a:tc>
                  <a:txBody>
                    <a:bodyPr/>
                    <a:lstStyle/>
                    <a:p>
                      <a:pPr algn="ctr" fontAlgn="b"/>
                      <a:r>
                        <a:rPr lang="en-US" sz="800" b="1" u="none" strike="noStrike" dirty="0">
                          <a:effectLst/>
                        </a:rPr>
                        <a:t>$187,716</a:t>
                      </a:r>
                      <a:endParaRPr lang="en-US" sz="800" b="1"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solidFill>
                      <a:schemeClr val="accent1">
                        <a:lumMod val="60000"/>
                        <a:lumOff val="40000"/>
                        <a:alpha val="35000"/>
                      </a:schemeClr>
                    </a:solidFill>
                  </a:tcPr>
                </a:tc>
                <a:tc>
                  <a:txBody>
                    <a:bodyPr/>
                    <a:lstStyle/>
                    <a:p>
                      <a:pPr algn="ctr" fontAlgn="b"/>
                      <a:r>
                        <a:rPr lang="en-US" sz="800" b="1" u="none" strike="noStrike" dirty="0">
                          <a:effectLst/>
                        </a:rPr>
                        <a:t> </a:t>
                      </a:r>
                      <a:endParaRPr lang="en-US" sz="800" b="1" i="0" u="none" strike="noStrike" dirty="0">
                        <a:solidFill>
                          <a:srgbClr val="000000"/>
                        </a:solidFill>
                        <a:effectLst/>
                        <a:latin typeface="Arial" panose="020B0604020202020204" pitchFamily="34" charset="0"/>
                      </a:endParaRPr>
                    </a:p>
                  </a:txBody>
                  <a:tcPr marL="5276" marR="5276" marT="5276" marB="0" anchor="b">
                    <a:solidFill>
                      <a:schemeClr val="accent1">
                        <a:lumMod val="60000"/>
                        <a:lumOff val="40000"/>
                        <a:alpha val="35000"/>
                      </a:schemeClr>
                    </a:solidFill>
                  </a:tcPr>
                </a:tc>
                <a:extLst>
                  <a:ext uri="{0D108BD9-81ED-4DB2-BD59-A6C34878D82A}">
                    <a16:rowId xmlns:a16="http://schemas.microsoft.com/office/drawing/2014/main" val="10037"/>
                  </a:ext>
                </a:extLst>
              </a:tr>
              <a:tr h="122880">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r>
                        <a:rPr lang="en-US" sz="700" u="none" strike="noStrike" dirty="0">
                          <a:effectLst/>
                        </a:rPr>
                        <a:t>SA</a:t>
                      </a:r>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$1,602.38</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$1,814.07</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$3,416.45</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extLst>
                  <a:ext uri="{0D108BD9-81ED-4DB2-BD59-A6C34878D82A}">
                    <a16:rowId xmlns:a16="http://schemas.microsoft.com/office/drawing/2014/main" val="10038"/>
                  </a:ext>
                </a:extLst>
              </a:tr>
              <a:tr h="122880">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tc>
                <a:tc>
                  <a:txBody>
                    <a:bodyPr/>
                    <a:lstStyle/>
                    <a:p>
                      <a:pPr algn="ctr" fontAlgn="b"/>
                      <a:r>
                        <a:rPr lang="en-US" sz="700" u="none" strike="noStrike" dirty="0">
                          <a:effectLst/>
                        </a:rPr>
                        <a:t>Q</a:t>
                      </a:r>
                      <a:endParaRPr lang="en-US" sz="700" b="0" i="0" u="none" strike="noStrike" dirty="0">
                        <a:solidFill>
                          <a:srgbClr val="000000"/>
                        </a:solidFill>
                        <a:effectLst/>
                        <a:latin typeface="Calibri" panose="020F050202020403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$820.73</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$929.16</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$1,749.89</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extLst>
                  <a:ext uri="{0D108BD9-81ED-4DB2-BD59-A6C34878D82A}">
                    <a16:rowId xmlns:a16="http://schemas.microsoft.com/office/drawing/2014/main" val="10039"/>
                  </a:ext>
                </a:extLst>
              </a:tr>
              <a:tr h="122880">
                <a:tc>
                  <a:txBody>
                    <a:bodyPr/>
                    <a:lstStyle/>
                    <a:p>
                      <a:pPr algn="l" fontAlgn="b"/>
                      <a:endParaRPr lang="en-US" sz="700" b="0" i="0" u="none" strike="noStrike" dirty="0">
                        <a:solidFill>
                          <a:srgbClr val="000000"/>
                        </a:solidFill>
                        <a:effectLst/>
                        <a:latin typeface="Arial" panose="020B0604020202020204" pitchFamily="34" charset="0"/>
                      </a:endParaRPr>
                    </a:p>
                  </a:txBody>
                  <a:tcPr marL="5276" marR="5276" marT="5276" marB="0" anchor="b"/>
                </a:tc>
                <a:tc>
                  <a:txBody>
                    <a:bodyPr/>
                    <a:lstStyle/>
                    <a:p>
                      <a:pPr algn="ctr" fontAlgn="b"/>
                      <a:r>
                        <a:rPr lang="en-US" sz="700" u="none" strike="noStrike" dirty="0">
                          <a:effectLst/>
                        </a:rPr>
                        <a:t>M</a:t>
                      </a:r>
                      <a:endParaRPr lang="en-US" sz="700" b="0" i="0" u="none" strike="noStrike" dirty="0">
                        <a:solidFill>
                          <a:srgbClr val="000000"/>
                        </a:solidFill>
                        <a:effectLst/>
                        <a:latin typeface="Calibri" panose="020F050202020403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$273.58</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$309.72</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276" marR="5276" marT="5276" marB="0" anchor="b">
                    <a:lnR w="12700" cap="flat" cmpd="sng" algn="ctr">
                      <a:solidFill>
                        <a:schemeClr val="accent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US" sz="700" u="none" strike="noStrike" dirty="0">
                          <a:effectLst/>
                        </a:rPr>
                        <a:t>$583.30</a:t>
                      </a:r>
                      <a:endParaRPr lang="en-US" sz="700" b="0" i="0" u="none" strike="noStrike" dirty="0">
                        <a:solidFill>
                          <a:srgbClr val="000000"/>
                        </a:solidFill>
                        <a:effectLst/>
                        <a:latin typeface="Arial" panose="020B0604020202020204" pitchFamily="34" charset="0"/>
                      </a:endParaRPr>
                    </a:p>
                  </a:txBody>
                  <a:tcPr marL="5276" marR="5276" marT="5276" marB="0" anchor="b">
                    <a:lnL w="12700" cap="flat" cmpd="sng" algn="ctr">
                      <a:solidFill>
                        <a:schemeClr val="accent1"/>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5276" marR="5276" marT="5276" marB="0" anchor="b"/>
                </a:tc>
                <a:extLst>
                  <a:ext uri="{0D108BD9-81ED-4DB2-BD59-A6C34878D82A}">
                    <a16:rowId xmlns:a16="http://schemas.microsoft.com/office/drawing/2014/main" val="10040"/>
                  </a:ext>
                </a:extLst>
              </a:tr>
            </a:tbl>
          </a:graphicData>
        </a:graphic>
      </p:graphicFrame>
      <p:sp>
        <p:nvSpPr>
          <p:cNvPr id="12" name="Rectangle 11"/>
          <p:cNvSpPr/>
          <p:nvPr/>
        </p:nvSpPr>
        <p:spPr>
          <a:xfrm>
            <a:off x="10128448" y="6368109"/>
            <a:ext cx="418704" cy="369332"/>
          </a:xfrm>
          <a:prstGeom prst="rect">
            <a:avLst/>
          </a:prstGeom>
        </p:spPr>
        <p:txBody>
          <a:bodyPr wrap="none">
            <a:spAutoFit/>
          </a:bodyPr>
          <a:lstStyle/>
          <a:p>
            <a:r>
              <a:rPr lang="en-US" dirty="0"/>
              <a:t>11</a:t>
            </a:r>
          </a:p>
        </p:txBody>
      </p:sp>
    </p:spTree>
    <p:extLst>
      <p:ext uri="{BB962C8B-B14F-4D97-AF65-F5344CB8AC3E}">
        <p14:creationId xmlns:p14="http://schemas.microsoft.com/office/powerpoint/2010/main" val="272971247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847529" y="181142"/>
            <a:ext cx="3892797"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Business Owner Coverage</a:t>
            </a:r>
          </a:p>
        </p:txBody>
      </p:sp>
      <p:sp>
        <p:nvSpPr>
          <p:cNvPr id="42" name="Rectangle 41"/>
          <p:cNvSpPr/>
          <p:nvPr/>
        </p:nvSpPr>
        <p:spPr>
          <a:xfrm>
            <a:off x="5120029" y="1435779"/>
            <a:ext cx="4896544" cy="19932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751078" y="1541110"/>
            <a:ext cx="4121478" cy="1815882"/>
          </a:xfrm>
          <a:prstGeom prst="rect">
            <a:avLst/>
          </a:prstGeom>
          <a:noFill/>
        </p:spPr>
        <p:txBody>
          <a:bodyPr wrap="square" rtlCol="0">
            <a:spAutoFit/>
          </a:bodyPr>
          <a:lstStyle/>
          <a:p>
            <a:r>
              <a:rPr lang="en-US" sz="1600" dirty="0">
                <a:solidFill>
                  <a:schemeClr val="bg1"/>
                </a:solidFill>
                <a:latin typeface="+mj-lt"/>
              </a:rPr>
              <a:t>Bill’s wife Jill has a health scare, which forces him to think about “getting things in order.”  As a successful small-business owner, Bill’s disability insurance does not protect his current income level, and he personally owns his term life policy. Jill also runs a small business, but would like to stop working.</a:t>
            </a:r>
          </a:p>
        </p:txBody>
      </p:sp>
      <p:sp>
        <p:nvSpPr>
          <p:cNvPr id="23" name="Rectangle 22"/>
          <p:cNvSpPr/>
          <p:nvPr/>
        </p:nvSpPr>
        <p:spPr>
          <a:xfrm>
            <a:off x="5120029" y="1072701"/>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51078" y="1072701"/>
            <a:ext cx="3056798" cy="369332"/>
          </a:xfrm>
          <a:prstGeom prst="rect">
            <a:avLst/>
          </a:prstGeom>
          <a:noFill/>
        </p:spPr>
        <p:txBody>
          <a:bodyPr wrap="square" rtlCol="0">
            <a:spAutoFit/>
          </a:bodyPr>
          <a:lstStyle/>
          <a:p>
            <a:r>
              <a:rPr lang="en-US" b="1" dirty="0">
                <a:solidFill>
                  <a:schemeClr val="bg1"/>
                </a:solidFill>
              </a:rPr>
              <a:t>Bill and Jill</a:t>
            </a:r>
          </a:p>
        </p:txBody>
      </p:sp>
      <p:sp>
        <p:nvSpPr>
          <p:cNvPr id="31" name="Rectangle 30"/>
          <p:cNvSpPr/>
          <p:nvPr/>
        </p:nvSpPr>
        <p:spPr>
          <a:xfrm>
            <a:off x="2528684" y="4703298"/>
            <a:ext cx="3222395" cy="923330"/>
          </a:xfrm>
          <a:prstGeom prst="rect">
            <a:avLst/>
          </a:prstGeom>
        </p:spPr>
        <p:txBody>
          <a:bodyPr wrap="square">
            <a:spAutoFit/>
          </a:bodyPr>
          <a:lstStyle/>
          <a:p>
            <a:r>
              <a:rPr lang="en-US" dirty="0">
                <a:solidFill>
                  <a:schemeClr val="bg2">
                    <a:lumMod val="50000"/>
                  </a:schemeClr>
                </a:solidFill>
              </a:rPr>
              <a:t>“I want to be sure my wife and family are protected if I become disabled.” – Bill</a:t>
            </a:r>
          </a:p>
        </p:txBody>
      </p:sp>
      <p:cxnSp>
        <p:nvCxnSpPr>
          <p:cNvPr id="46" name="Straight Arrow Connector 45"/>
          <p:cNvCxnSpPr/>
          <p:nvPr/>
        </p:nvCxnSpPr>
        <p:spPr>
          <a:xfrm>
            <a:off x="5944806" y="3717032"/>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57352" y="3429000"/>
            <a:ext cx="387455" cy="2533061"/>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5944806" y="52292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32261" y="3573016"/>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Establish Irrevocable Life Insurance Trust (ILIT) and purchase new policy</a:t>
            </a:r>
          </a:p>
          <a:p>
            <a:pPr marL="115888" indent="-115888">
              <a:buFont typeface="Arial" panose="020B0604020202020204" pitchFamily="34" charset="0"/>
              <a:buChar char="•"/>
            </a:pPr>
            <a:r>
              <a:rPr lang="en-US" sz="1400" dirty="0">
                <a:solidFill>
                  <a:schemeClr val="bg2">
                    <a:lumMod val="50000"/>
                  </a:schemeClr>
                </a:solidFill>
                <a:latin typeface="+mj-lt"/>
              </a:rPr>
              <a:t>Transfer existing policy to ILIT</a:t>
            </a:r>
          </a:p>
          <a:p>
            <a:pPr marL="115888" indent="-115888">
              <a:buFont typeface="Arial" panose="020B0604020202020204" pitchFamily="34" charset="0"/>
              <a:buChar char="•"/>
            </a:pPr>
            <a:r>
              <a:rPr lang="en-US" sz="1400" dirty="0">
                <a:solidFill>
                  <a:schemeClr val="bg2">
                    <a:lumMod val="50000"/>
                  </a:schemeClr>
                </a:solidFill>
                <a:latin typeface="+mj-lt"/>
              </a:rPr>
              <a:t>Add Disability Insurance</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Recommending a trust creates flexibility for his estate. New $1M term policy 20-year coverage</a:t>
            </a:r>
          </a:p>
          <a:p>
            <a:pPr marL="115888" indent="-115888">
              <a:buFont typeface="Arial" panose="020B0604020202020204" pitchFamily="34" charset="0"/>
              <a:buChar char="•"/>
            </a:pPr>
            <a:r>
              <a:rPr lang="en-US" sz="1400" dirty="0">
                <a:solidFill>
                  <a:schemeClr val="bg2">
                    <a:lumMod val="50000"/>
                  </a:schemeClr>
                </a:solidFill>
              </a:rPr>
              <a:t>Jill begins to seek out ways to exit her business</a:t>
            </a:r>
          </a:p>
          <a:p>
            <a:pPr marL="115888" indent="-115888">
              <a:buFont typeface="Arial" panose="020B0604020202020204" pitchFamily="34" charset="0"/>
              <a:buChar char="•"/>
            </a:pPr>
            <a:r>
              <a:rPr lang="en-US" sz="1400" dirty="0">
                <a:solidFill>
                  <a:schemeClr val="bg2">
                    <a:lumMod val="50000"/>
                  </a:schemeClr>
                </a:solidFill>
              </a:rPr>
              <a:t>Disability coverage protects lifestyle</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3458" t="6591" r="4255"/>
          <a:stretch/>
        </p:blipFill>
        <p:spPr>
          <a:xfrm rot="-240000">
            <a:off x="2280681" y="1033259"/>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10128448" y="6368109"/>
            <a:ext cx="301686" cy="369332"/>
          </a:xfrm>
          <a:prstGeom prst="rect">
            <a:avLst/>
          </a:prstGeom>
        </p:spPr>
        <p:txBody>
          <a:bodyPr wrap="none">
            <a:spAutoFit/>
          </a:bodyPr>
          <a:lstStyle/>
          <a:p>
            <a:fld id="{46216197-024F-49E6-802C-1B61F334FD5B}" type="slidenum">
              <a:rPr lang="en-US"/>
              <a:pPr/>
              <a:t>5</a:t>
            </a:fld>
            <a:endParaRPr lang="en-US" dirty="0"/>
          </a:p>
        </p:txBody>
      </p:sp>
    </p:spTree>
    <p:extLst>
      <p:ext uri="{BB962C8B-B14F-4D97-AF65-F5344CB8AC3E}">
        <p14:creationId xmlns:p14="http://schemas.microsoft.com/office/powerpoint/2010/main" val="155871418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847529" y="181142"/>
            <a:ext cx="3892797"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Business Owner Coverage</a:t>
            </a:r>
          </a:p>
        </p:txBody>
      </p:sp>
      <p:grpSp>
        <p:nvGrpSpPr>
          <p:cNvPr id="15" name="Group 14"/>
          <p:cNvGrpSpPr/>
          <p:nvPr/>
        </p:nvGrpSpPr>
        <p:grpSpPr>
          <a:xfrm>
            <a:off x="1919537" y="908720"/>
            <a:ext cx="8164683"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Insurance Policy Summary</a:t>
              </a:r>
            </a:p>
          </p:txBody>
        </p:sp>
        <p:sp>
          <p:nvSpPr>
            <p:cNvPr id="19"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Before</a:t>
              </a:r>
            </a:p>
          </p:txBody>
        </p:sp>
      </p:grpSp>
      <p:graphicFrame>
        <p:nvGraphicFramePr>
          <p:cNvPr id="22" name="Table 21"/>
          <p:cNvGraphicFramePr>
            <a:graphicFrameLocks noGrp="1"/>
          </p:cNvGraphicFramePr>
          <p:nvPr/>
        </p:nvGraphicFramePr>
        <p:xfrm>
          <a:off x="1919535" y="1322700"/>
          <a:ext cx="8159176" cy="1889276"/>
        </p:xfrm>
        <a:graphic>
          <a:graphicData uri="http://schemas.openxmlformats.org/drawingml/2006/table">
            <a:tbl>
              <a:tblPr firstRow="1" bandRow="1">
                <a:tableStyleId>{3B4B98B0-60AC-42C2-AFA5-B58CD77FA1E5}</a:tableStyleId>
              </a:tblPr>
              <a:tblGrid>
                <a:gridCol w="1019897">
                  <a:extLst>
                    <a:ext uri="{9D8B030D-6E8A-4147-A177-3AD203B41FA5}">
                      <a16:colId xmlns:a16="http://schemas.microsoft.com/office/drawing/2014/main" val="20000"/>
                    </a:ext>
                  </a:extLst>
                </a:gridCol>
                <a:gridCol w="1019897">
                  <a:extLst>
                    <a:ext uri="{9D8B030D-6E8A-4147-A177-3AD203B41FA5}">
                      <a16:colId xmlns:a16="http://schemas.microsoft.com/office/drawing/2014/main" val="20001"/>
                    </a:ext>
                  </a:extLst>
                </a:gridCol>
                <a:gridCol w="1019897">
                  <a:extLst>
                    <a:ext uri="{9D8B030D-6E8A-4147-A177-3AD203B41FA5}">
                      <a16:colId xmlns:a16="http://schemas.microsoft.com/office/drawing/2014/main" val="20002"/>
                    </a:ext>
                  </a:extLst>
                </a:gridCol>
                <a:gridCol w="1019897">
                  <a:extLst>
                    <a:ext uri="{9D8B030D-6E8A-4147-A177-3AD203B41FA5}">
                      <a16:colId xmlns:a16="http://schemas.microsoft.com/office/drawing/2014/main" val="20003"/>
                    </a:ext>
                  </a:extLst>
                </a:gridCol>
                <a:gridCol w="1019897">
                  <a:extLst>
                    <a:ext uri="{9D8B030D-6E8A-4147-A177-3AD203B41FA5}">
                      <a16:colId xmlns:a16="http://schemas.microsoft.com/office/drawing/2014/main" val="20004"/>
                    </a:ext>
                  </a:extLst>
                </a:gridCol>
                <a:gridCol w="1019897">
                  <a:extLst>
                    <a:ext uri="{9D8B030D-6E8A-4147-A177-3AD203B41FA5}">
                      <a16:colId xmlns:a16="http://schemas.microsoft.com/office/drawing/2014/main" val="20005"/>
                    </a:ext>
                  </a:extLst>
                </a:gridCol>
                <a:gridCol w="928500">
                  <a:extLst>
                    <a:ext uri="{9D8B030D-6E8A-4147-A177-3AD203B41FA5}">
                      <a16:colId xmlns:a16="http://schemas.microsoft.com/office/drawing/2014/main" val="20006"/>
                    </a:ext>
                  </a:extLst>
                </a:gridCol>
                <a:gridCol w="1111294">
                  <a:extLst>
                    <a:ext uri="{9D8B030D-6E8A-4147-A177-3AD203B41FA5}">
                      <a16:colId xmlns:a16="http://schemas.microsoft.com/office/drawing/2014/main" val="20007"/>
                    </a:ext>
                  </a:extLst>
                </a:gridCol>
              </a:tblGrid>
              <a:tr h="281819">
                <a:tc>
                  <a:txBody>
                    <a:bodyPr/>
                    <a:lstStyle/>
                    <a:p>
                      <a:pPr algn="ctr"/>
                      <a:r>
                        <a:rPr lang="en-US" sz="1000" dirty="0"/>
                        <a:t>Ownership</a:t>
                      </a:r>
                      <a:endParaRPr lang="en-US" sz="1000" b="1" dirty="0">
                        <a:solidFill>
                          <a:srgbClr val="000000"/>
                        </a:solidFill>
                      </a:endParaRPr>
                    </a:p>
                  </a:txBody>
                  <a:tcPr/>
                </a:tc>
                <a:tc>
                  <a:txBody>
                    <a:bodyPr/>
                    <a:lstStyle/>
                    <a:p>
                      <a:pPr algn="ctr"/>
                      <a:r>
                        <a:rPr lang="en-US" sz="1000" dirty="0"/>
                        <a:t>Policy Number</a:t>
                      </a:r>
                      <a:endParaRPr lang="en-US" sz="1000" b="1" dirty="0">
                        <a:solidFill>
                          <a:srgbClr val="000000"/>
                        </a:solidFill>
                      </a:endParaRPr>
                    </a:p>
                  </a:txBody>
                  <a:tcPr/>
                </a:tc>
                <a:tc>
                  <a:txBody>
                    <a:bodyPr/>
                    <a:lstStyle/>
                    <a:p>
                      <a:pPr algn="ctr"/>
                      <a:r>
                        <a:rPr lang="en-US" sz="1000" dirty="0"/>
                        <a:t>Policy Type</a:t>
                      </a:r>
                      <a:endParaRPr lang="en-US" sz="1000" b="1" dirty="0">
                        <a:solidFill>
                          <a:srgbClr val="000000"/>
                        </a:solidFill>
                      </a:endParaRPr>
                    </a:p>
                  </a:txBody>
                  <a:tcPr/>
                </a:tc>
                <a:tc>
                  <a:txBody>
                    <a:bodyPr/>
                    <a:lstStyle/>
                    <a:p>
                      <a:pPr algn="ctr"/>
                      <a:r>
                        <a:rPr lang="en-US" sz="1000" dirty="0"/>
                        <a:t>Insurance Company</a:t>
                      </a:r>
                      <a:endParaRPr lang="en-US" sz="1000" b="1" dirty="0">
                        <a:solidFill>
                          <a:srgbClr val="000000"/>
                        </a:solidFill>
                      </a:endParaRPr>
                    </a:p>
                  </a:txBody>
                  <a:tcPr/>
                </a:tc>
                <a:tc>
                  <a:txBody>
                    <a:bodyPr/>
                    <a:lstStyle/>
                    <a:p>
                      <a:pPr algn="ctr"/>
                      <a:r>
                        <a:rPr lang="en-US" sz="1000" dirty="0"/>
                        <a:t>Issue Date</a:t>
                      </a:r>
                      <a:endParaRPr lang="en-US" sz="1000" b="1" dirty="0">
                        <a:solidFill>
                          <a:srgbClr val="000000"/>
                        </a:solidFill>
                      </a:endParaRPr>
                    </a:p>
                  </a:txBody>
                  <a:tcPr/>
                </a:tc>
                <a:tc>
                  <a:txBody>
                    <a:bodyPr/>
                    <a:lstStyle/>
                    <a:p>
                      <a:pPr algn="ctr"/>
                      <a:r>
                        <a:rPr lang="en-US" sz="1000" dirty="0"/>
                        <a:t>Annual Premium</a:t>
                      </a:r>
                      <a:endParaRPr lang="en-US" sz="1000" b="1" dirty="0">
                        <a:solidFill>
                          <a:srgbClr val="000000"/>
                        </a:solidFill>
                      </a:endParaRPr>
                    </a:p>
                  </a:txBody>
                  <a:tcPr/>
                </a:tc>
                <a:tc>
                  <a:txBody>
                    <a:bodyPr/>
                    <a:lstStyle/>
                    <a:p>
                      <a:pPr algn="ctr"/>
                      <a:r>
                        <a:rPr lang="en-US" sz="1000" dirty="0"/>
                        <a:t>Guaranteed</a:t>
                      </a:r>
                      <a:r>
                        <a:rPr lang="en-US" sz="1000" baseline="0" dirty="0"/>
                        <a:t> to </a:t>
                      </a:r>
                      <a:endParaRPr lang="en-US" sz="1000" b="1" dirty="0">
                        <a:solidFill>
                          <a:srgbClr val="000000"/>
                        </a:solidFill>
                      </a:endParaRPr>
                    </a:p>
                  </a:txBody>
                  <a:tcPr/>
                </a:tc>
                <a:tc>
                  <a:txBody>
                    <a:bodyPr/>
                    <a:lstStyle/>
                    <a:p>
                      <a:pPr algn="ctr"/>
                      <a:r>
                        <a:rPr lang="en-US" sz="1000" dirty="0"/>
                        <a:t>Total Benefits</a:t>
                      </a:r>
                      <a:endParaRPr lang="en-US" sz="1000" b="1" dirty="0">
                        <a:solidFill>
                          <a:srgbClr val="000000"/>
                        </a:solidFill>
                      </a:endParaRPr>
                    </a:p>
                  </a:txBody>
                  <a:tcPr/>
                </a:tc>
                <a:extLst>
                  <a:ext uri="{0D108BD9-81ED-4DB2-BD59-A6C34878D82A}">
                    <a16:rowId xmlns:a16="http://schemas.microsoft.com/office/drawing/2014/main" val="10000"/>
                  </a:ext>
                </a:extLst>
              </a:tr>
              <a:tr h="281819">
                <a:tc>
                  <a:txBody>
                    <a:bodyPr/>
                    <a:lstStyle/>
                    <a:p>
                      <a:r>
                        <a:rPr lang="en-US" sz="900" dirty="0"/>
                        <a:t>Bill</a:t>
                      </a:r>
                    </a:p>
                  </a:txBody>
                  <a:tcPr/>
                </a:tc>
                <a:tc>
                  <a:txBody>
                    <a:bodyPr/>
                    <a:lstStyle/>
                    <a:p>
                      <a:endParaRPr lang="en-US" sz="900" dirty="0"/>
                    </a:p>
                  </a:txBody>
                  <a:tcPr/>
                </a:tc>
                <a:tc>
                  <a:txBody>
                    <a:bodyPr/>
                    <a:lstStyle/>
                    <a:p>
                      <a:r>
                        <a:rPr lang="en-US" sz="900" dirty="0"/>
                        <a:t>Term</a:t>
                      </a:r>
                    </a:p>
                  </a:txBody>
                  <a:tcPr/>
                </a:tc>
                <a:tc>
                  <a:txBody>
                    <a:bodyPr/>
                    <a:lstStyle/>
                    <a:p>
                      <a:r>
                        <a:rPr lang="en-US" sz="900" dirty="0"/>
                        <a:t>USAA</a:t>
                      </a:r>
                    </a:p>
                  </a:txBody>
                  <a:tcPr/>
                </a:tc>
                <a:tc>
                  <a:txBody>
                    <a:bodyPr/>
                    <a:lstStyle/>
                    <a:p>
                      <a:r>
                        <a:rPr lang="en-US" sz="900" dirty="0"/>
                        <a:t>10-Oct-04</a:t>
                      </a:r>
                    </a:p>
                  </a:txBody>
                  <a:tcPr/>
                </a:tc>
                <a:tc>
                  <a:txBody>
                    <a:bodyPr/>
                    <a:lstStyle/>
                    <a:p>
                      <a:r>
                        <a:rPr lang="en-US" sz="900" dirty="0"/>
                        <a:t>$620</a:t>
                      </a:r>
                    </a:p>
                  </a:txBody>
                  <a:tcPr/>
                </a:tc>
                <a:tc>
                  <a:txBody>
                    <a:bodyPr/>
                    <a:lstStyle/>
                    <a:p>
                      <a:r>
                        <a:rPr lang="en-US" sz="900" dirty="0"/>
                        <a:t>2024</a:t>
                      </a:r>
                    </a:p>
                  </a:txBody>
                  <a:tcPr/>
                </a:tc>
                <a:tc>
                  <a:txBody>
                    <a:bodyPr/>
                    <a:lstStyle/>
                    <a:p>
                      <a:r>
                        <a:rPr lang="en-US" sz="900" dirty="0"/>
                        <a:t>$500,000</a:t>
                      </a:r>
                    </a:p>
                  </a:txBody>
                  <a:tcPr/>
                </a:tc>
                <a:extLst>
                  <a:ext uri="{0D108BD9-81ED-4DB2-BD59-A6C34878D82A}">
                    <a16:rowId xmlns:a16="http://schemas.microsoft.com/office/drawing/2014/main" val="10001"/>
                  </a:ext>
                </a:extLst>
              </a:tr>
              <a:tr h="281819">
                <a:tc>
                  <a:txBody>
                    <a:bodyPr/>
                    <a:lstStyle/>
                    <a:p>
                      <a:r>
                        <a:rPr lang="en-US" sz="900" dirty="0"/>
                        <a:t>Bill</a:t>
                      </a:r>
                    </a:p>
                  </a:txBody>
                  <a:tcPr/>
                </a:tc>
                <a:tc>
                  <a:txBody>
                    <a:bodyPr/>
                    <a:lstStyle/>
                    <a:p>
                      <a:endParaRPr lang="en-US" sz="900" dirty="0"/>
                    </a:p>
                  </a:txBody>
                  <a:tcPr/>
                </a:tc>
                <a:tc>
                  <a:txBody>
                    <a:bodyPr/>
                    <a:lstStyle/>
                    <a:p>
                      <a:r>
                        <a:rPr lang="en-US" sz="900" dirty="0"/>
                        <a:t>Term</a:t>
                      </a:r>
                    </a:p>
                  </a:txBody>
                  <a:tcPr/>
                </a:tc>
                <a:tc>
                  <a:txBody>
                    <a:bodyPr/>
                    <a:lstStyle/>
                    <a:p>
                      <a:r>
                        <a:rPr lang="en-US" sz="900" dirty="0" err="1"/>
                        <a:t>Genworth</a:t>
                      </a:r>
                      <a:endParaRPr lang="en-US" sz="900" dirty="0"/>
                    </a:p>
                  </a:txBody>
                  <a:tcPr/>
                </a:tc>
                <a:tc>
                  <a:txBody>
                    <a:bodyPr/>
                    <a:lstStyle/>
                    <a:p>
                      <a:r>
                        <a:rPr lang="en-US" sz="900" dirty="0"/>
                        <a:t>26-Jan-07</a:t>
                      </a:r>
                    </a:p>
                  </a:txBody>
                  <a:tcPr/>
                </a:tc>
                <a:tc>
                  <a:txBody>
                    <a:bodyPr/>
                    <a:lstStyle/>
                    <a:p>
                      <a:r>
                        <a:rPr lang="en-US" sz="900" dirty="0"/>
                        <a:t>$1,234</a:t>
                      </a:r>
                    </a:p>
                  </a:txBody>
                  <a:tcPr/>
                </a:tc>
                <a:tc>
                  <a:txBody>
                    <a:bodyPr/>
                    <a:lstStyle/>
                    <a:p>
                      <a:r>
                        <a:rPr lang="en-US" sz="900" dirty="0"/>
                        <a:t>2027</a:t>
                      </a:r>
                    </a:p>
                  </a:txBody>
                  <a:tcPr/>
                </a:tc>
                <a:tc>
                  <a:txBody>
                    <a:bodyPr/>
                    <a:lstStyle/>
                    <a:p>
                      <a:r>
                        <a:rPr lang="en-US" sz="900" dirty="0"/>
                        <a:t>$500,000</a:t>
                      </a:r>
                    </a:p>
                  </a:txBody>
                  <a:tcPr/>
                </a:tc>
                <a:extLst>
                  <a:ext uri="{0D108BD9-81ED-4DB2-BD59-A6C34878D82A}">
                    <a16:rowId xmlns:a16="http://schemas.microsoft.com/office/drawing/2014/main" val="10002"/>
                  </a:ext>
                </a:extLst>
              </a:tr>
              <a:tr h="281819">
                <a:tc>
                  <a:txBody>
                    <a:bodyPr/>
                    <a:lstStyle/>
                    <a:p>
                      <a:r>
                        <a:rPr lang="en-US" sz="900" b="1" dirty="0"/>
                        <a:t>Total Life Ins.</a:t>
                      </a:r>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r>
                        <a:rPr lang="en-US" sz="900" b="1" dirty="0"/>
                        <a:t>$1,854</a:t>
                      </a:r>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t>$1,000,000</a:t>
                      </a:r>
                    </a:p>
                  </a:txBody>
                  <a:tcPr/>
                </a:tc>
                <a:extLst>
                  <a:ext uri="{0D108BD9-81ED-4DB2-BD59-A6C34878D82A}">
                    <a16:rowId xmlns:a16="http://schemas.microsoft.com/office/drawing/2014/main" val="10003"/>
                  </a:ext>
                </a:extLst>
              </a:tr>
              <a:tr h="281819">
                <a:tc>
                  <a:txBody>
                    <a:bodyPr/>
                    <a:lstStyle/>
                    <a:p>
                      <a:r>
                        <a:rPr lang="en-US" sz="900" dirty="0"/>
                        <a:t>Bill</a:t>
                      </a:r>
                    </a:p>
                  </a:txBody>
                  <a:tcPr/>
                </a:tc>
                <a:tc>
                  <a:txBody>
                    <a:bodyPr/>
                    <a:lstStyle/>
                    <a:p>
                      <a:endParaRPr lang="en-US" sz="900" dirty="0"/>
                    </a:p>
                  </a:txBody>
                  <a:tcPr/>
                </a:tc>
                <a:tc>
                  <a:txBody>
                    <a:bodyPr/>
                    <a:lstStyle/>
                    <a:p>
                      <a:r>
                        <a:rPr lang="en-US" sz="900" dirty="0"/>
                        <a:t>Disability</a:t>
                      </a:r>
                      <a:endParaRPr lang="en-US" sz="900" b="0" dirty="0"/>
                    </a:p>
                  </a:txBody>
                  <a:tcPr/>
                </a:tc>
                <a:tc>
                  <a:txBody>
                    <a:bodyPr/>
                    <a:lstStyle/>
                    <a:p>
                      <a:r>
                        <a:rPr lang="en-US" sz="900" dirty="0"/>
                        <a:t>Guardian</a:t>
                      </a:r>
                    </a:p>
                  </a:txBody>
                  <a:tcPr/>
                </a:tc>
                <a:tc>
                  <a:txBody>
                    <a:bodyPr/>
                    <a:lstStyle/>
                    <a:p>
                      <a:r>
                        <a:rPr lang="en-US" sz="900" dirty="0"/>
                        <a:t>1-Sep-08</a:t>
                      </a:r>
                    </a:p>
                  </a:txBody>
                  <a:tcPr/>
                </a:tc>
                <a:tc>
                  <a:txBody>
                    <a:bodyPr/>
                    <a:lstStyle/>
                    <a:p>
                      <a:r>
                        <a:rPr lang="en-US" sz="900" dirty="0"/>
                        <a:t>$5,516</a:t>
                      </a:r>
                    </a:p>
                  </a:txBody>
                  <a:tcPr/>
                </a:tc>
                <a:tc>
                  <a:txBody>
                    <a:bodyPr/>
                    <a:lstStyle/>
                    <a:p>
                      <a:endParaRPr lang="en-US" sz="900" dirty="0"/>
                    </a:p>
                  </a:txBody>
                  <a:tcPr/>
                </a:tc>
                <a:tc>
                  <a:txBody>
                    <a:bodyPr/>
                    <a:lstStyle/>
                    <a:p>
                      <a:r>
                        <a:rPr lang="en-US" sz="900" dirty="0"/>
                        <a:t>$8,350 / Monthly</a:t>
                      </a:r>
                    </a:p>
                  </a:txBody>
                  <a:tcPr/>
                </a:tc>
                <a:extLst>
                  <a:ext uri="{0D108BD9-81ED-4DB2-BD59-A6C34878D82A}">
                    <a16:rowId xmlns:a16="http://schemas.microsoft.com/office/drawing/2014/main" val="10004"/>
                  </a:ext>
                </a:extLst>
              </a:tr>
              <a:tr h="281819">
                <a:tc>
                  <a:txBody>
                    <a:bodyPr/>
                    <a:lstStyle/>
                    <a:p>
                      <a:r>
                        <a:rPr lang="en-US" sz="900" b="1" dirty="0"/>
                        <a:t>Total Disability</a:t>
                      </a:r>
                      <a:r>
                        <a:rPr lang="en-US" sz="900" b="1" baseline="0" dirty="0"/>
                        <a:t> Ins.</a:t>
                      </a:r>
                      <a:endParaRPr lang="en-US" sz="900" b="1" dirty="0"/>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r>
                        <a:rPr lang="en-US" sz="900" b="1" dirty="0"/>
                        <a:t>$5,516</a:t>
                      </a:r>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10005"/>
                  </a:ext>
                </a:extLst>
              </a:tr>
            </a:tbl>
          </a:graphicData>
        </a:graphic>
      </p:graphicFrame>
      <p:sp>
        <p:nvSpPr>
          <p:cNvPr id="24" name="Rectangle 23"/>
          <p:cNvSpPr/>
          <p:nvPr/>
        </p:nvSpPr>
        <p:spPr>
          <a:xfrm>
            <a:off x="1919536" y="3714854"/>
            <a:ext cx="8164682"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7"/>
          <p:cNvSpPr txBox="1">
            <a:spLocks noChangeArrowheads="1"/>
          </p:cNvSpPr>
          <p:nvPr/>
        </p:nvSpPr>
        <p:spPr bwMode="auto">
          <a:xfrm>
            <a:off x="1951991" y="3717032"/>
            <a:ext cx="94824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26" name="Text Box 7"/>
          <p:cNvSpPr txBox="1">
            <a:spLocks noChangeArrowheads="1"/>
          </p:cNvSpPr>
          <p:nvPr/>
        </p:nvSpPr>
        <p:spPr bwMode="auto">
          <a:xfrm>
            <a:off x="4158316" y="3717032"/>
            <a:ext cx="5906836"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Insurance Policy Summary</a:t>
            </a:r>
          </a:p>
        </p:txBody>
      </p:sp>
      <p:graphicFrame>
        <p:nvGraphicFramePr>
          <p:cNvPr id="27" name="Table 26"/>
          <p:cNvGraphicFramePr>
            <a:graphicFrameLocks noGrp="1"/>
          </p:cNvGraphicFramePr>
          <p:nvPr/>
        </p:nvGraphicFramePr>
        <p:xfrm>
          <a:off x="1919536" y="4210234"/>
          <a:ext cx="8159176" cy="2171095"/>
        </p:xfrm>
        <a:graphic>
          <a:graphicData uri="http://schemas.openxmlformats.org/drawingml/2006/table">
            <a:tbl>
              <a:tblPr firstRow="1" bandRow="1">
                <a:tableStyleId>{3B4B98B0-60AC-42C2-AFA5-B58CD77FA1E5}</a:tableStyleId>
              </a:tblPr>
              <a:tblGrid>
                <a:gridCol w="1019897">
                  <a:extLst>
                    <a:ext uri="{9D8B030D-6E8A-4147-A177-3AD203B41FA5}">
                      <a16:colId xmlns:a16="http://schemas.microsoft.com/office/drawing/2014/main" val="20000"/>
                    </a:ext>
                  </a:extLst>
                </a:gridCol>
                <a:gridCol w="1019897">
                  <a:extLst>
                    <a:ext uri="{9D8B030D-6E8A-4147-A177-3AD203B41FA5}">
                      <a16:colId xmlns:a16="http://schemas.microsoft.com/office/drawing/2014/main" val="20001"/>
                    </a:ext>
                  </a:extLst>
                </a:gridCol>
                <a:gridCol w="1019897">
                  <a:extLst>
                    <a:ext uri="{9D8B030D-6E8A-4147-A177-3AD203B41FA5}">
                      <a16:colId xmlns:a16="http://schemas.microsoft.com/office/drawing/2014/main" val="20002"/>
                    </a:ext>
                  </a:extLst>
                </a:gridCol>
                <a:gridCol w="1019897">
                  <a:extLst>
                    <a:ext uri="{9D8B030D-6E8A-4147-A177-3AD203B41FA5}">
                      <a16:colId xmlns:a16="http://schemas.microsoft.com/office/drawing/2014/main" val="20003"/>
                    </a:ext>
                  </a:extLst>
                </a:gridCol>
                <a:gridCol w="1019897">
                  <a:extLst>
                    <a:ext uri="{9D8B030D-6E8A-4147-A177-3AD203B41FA5}">
                      <a16:colId xmlns:a16="http://schemas.microsoft.com/office/drawing/2014/main" val="20004"/>
                    </a:ext>
                  </a:extLst>
                </a:gridCol>
                <a:gridCol w="1019897">
                  <a:extLst>
                    <a:ext uri="{9D8B030D-6E8A-4147-A177-3AD203B41FA5}">
                      <a16:colId xmlns:a16="http://schemas.microsoft.com/office/drawing/2014/main" val="20005"/>
                    </a:ext>
                  </a:extLst>
                </a:gridCol>
                <a:gridCol w="929098">
                  <a:extLst>
                    <a:ext uri="{9D8B030D-6E8A-4147-A177-3AD203B41FA5}">
                      <a16:colId xmlns:a16="http://schemas.microsoft.com/office/drawing/2014/main" val="20006"/>
                    </a:ext>
                  </a:extLst>
                </a:gridCol>
                <a:gridCol w="1110696">
                  <a:extLst>
                    <a:ext uri="{9D8B030D-6E8A-4147-A177-3AD203B41FA5}">
                      <a16:colId xmlns:a16="http://schemas.microsoft.com/office/drawing/2014/main" val="20007"/>
                    </a:ext>
                  </a:extLst>
                </a:gridCol>
              </a:tblGrid>
              <a:tr h="281819">
                <a:tc>
                  <a:txBody>
                    <a:bodyPr/>
                    <a:lstStyle/>
                    <a:p>
                      <a:pPr algn="ctr"/>
                      <a:r>
                        <a:rPr lang="en-US" sz="1000" dirty="0"/>
                        <a:t>Ownership</a:t>
                      </a:r>
                      <a:endParaRPr lang="en-US" sz="1000" b="1" dirty="0">
                        <a:solidFill>
                          <a:srgbClr val="000000"/>
                        </a:solidFill>
                      </a:endParaRPr>
                    </a:p>
                  </a:txBody>
                  <a:tcPr/>
                </a:tc>
                <a:tc>
                  <a:txBody>
                    <a:bodyPr/>
                    <a:lstStyle/>
                    <a:p>
                      <a:pPr algn="ctr"/>
                      <a:r>
                        <a:rPr lang="en-US" sz="1000" dirty="0"/>
                        <a:t>Policy Number</a:t>
                      </a:r>
                      <a:endParaRPr lang="en-US" sz="1000" b="1" dirty="0">
                        <a:solidFill>
                          <a:srgbClr val="000000"/>
                        </a:solidFill>
                      </a:endParaRPr>
                    </a:p>
                  </a:txBody>
                  <a:tcPr/>
                </a:tc>
                <a:tc>
                  <a:txBody>
                    <a:bodyPr/>
                    <a:lstStyle/>
                    <a:p>
                      <a:pPr algn="ctr"/>
                      <a:r>
                        <a:rPr lang="en-US" sz="1000" dirty="0"/>
                        <a:t>Policy Type</a:t>
                      </a:r>
                      <a:endParaRPr lang="en-US" sz="1000" b="1" dirty="0">
                        <a:solidFill>
                          <a:srgbClr val="000000"/>
                        </a:solidFill>
                      </a:endParaRPr>
                    </a:p>
                  </a:txBody>
                  <a:tcPr/>
                </a:tc>
                <a:tc>
                  <a:txBody>
                    <a:bodyPr/>
                    <a:lstStyle/>
                    <a:p>
                      <a:pPr algn="ctr"/>
                      <a:r>
                        <a:rPr lang="en-US" sz="1000" dirty="0"/>
                        <a:t>Insurance Company</a:t>
                      </a:r>
                      <a:endParaRPr lang="en-US" sz="1000" b="1" dirty="0">
                        <a:solidFill>
                          <a:srgbClr val="000000"/>
                        </a:solidFill>
                      </a:endParaRPr>
                    </a:p>
                  </a:txBody>
                  <a:tcPr/>
                </a:tc>
                <a:tc>
                  <a:txBody>
                    <a:bodyPr/>
                    <a:lstStyle/>
                    <a:p>
                      <a:pPr algn="ctr"/>
                      <a:r>
                        <a:rPr lang="en-US" sz="1000" dirty="0"/>
                        <a:t>Issue Date</a:t>
                      </a:r>
                      <a:endParaRPr lang="en-US" sz="1000" b="1" dirty="0">
                        <a:solidFill>
                          <a:srgbClr val="000000"/>
                        </a:solidFill>
                      </a:endParaRPr>
                    </a:p>
                  </a:txBody>
                  <a:tcPr/>
                </a:tc>
                <a:tc>
                  <a:txBody>
                    <a:bodyPr/>
                    <a:lstStyle/>
                    <a:p>
                      <a:pPr algn="ctr"/>
                      <a:r>
                        <a:rPr lang="en-US" sz="1000" dirty="0"/>
                        <a:t>Annual Premium</a:t>
                      </a:r>
                      <a:endParaRPr lang="en-US" sz="1000" b="1" dirty="0">
                        <a:solidFill>
                          <a:srgbClr val="000000"/>
                        </a:solidFill>
                      </a:endParaRPr>
                    </a:p>
                  </a:txBody>
                  <a:tcPr/>
                </a:tc>
                <a:tc>
                  <a:txBody>
                    <a:bodyPr/>
                    <a:lstStyle/>
                    <a:p>
                      <a:pPr algn="ctr"/>
                      <a:r>
                        <a:rPr lang="en-US" sz="1000" dirty="0"/>
                        <a:t>Guaranteed</a:t>
                      </a:r>
                      <a:r>
                        <a:rPr lang="en-US" sz="1000" baseline="0" dirty="0"/>
                        <a:t> to </a:t>
                      </a:r>
                      <a:endParaRPr lang="en-US" sz="1000" b="1" dirty="0">
                        <a:solidFill>
                          <a:srgbClr val="000000"/>
                        </a:solidFill>
                      </a:endParaRPr>
                    </a:p>
                  </a:txBody>
                  <a:tcPr/>
                </a:tc>
                <a:tc>
                  <a:txBody>
                    <a:bodyPr/>
                    <a:lstStyle/>
                    <a:p>
                      <a:pPr algn="ctr"/>
                      <a:r>
                        <a:rPr lang="en-US" sz="1000" dirty="0"/>
                        <a:t>Total Benefits</a:t>
                      </a:r>
                      <a:endParaRPr lang="en-US" sz="1000" b="1" dirty="0">
                        <a:solidFill>
                          <a:srgbClr val="000000"/>
                        </a:solidFill>
                      </a:endParaRPr>
                    </a:p>
                  </a:txBody>
                  <a:tcPr/>
                </a:tc>
                <a:extLst>
                  <a:ext uri="{0D108BD9-81ED-4DB2-BD59-A6C34878D82A}">
                    <a16:rowId xmlns:a16="http://schemas.microsoft.com/office/drawing/2014/main" val="10000"/>
                  </a:ext>
                </a:extLst>
              </a:tr>
              <a:tr h="281819">
                <a:tc>
                  <a:txBody>
                    <a:bodyPr/>
                    <a:lstStyle/>
                    <a:p>
                      <a:r>
                        <a:rPr lang="en-US" sz="900" dirty="0"/>
                        <a:t>Family Trust</a:t>
                      </a:r>
                    </a:p>
                  </a:txBody>
                  <a:tcPr/>
                </a:tc>
                <a:tc>
                  <a:txBody>
                    <a:bodyPr/>
                    <a:lstStyle/>
                    <a:p>
                      <a:endParaRPr lang="en-US" sz="900" dirty="0"/>
                    </a:p>
                  </a:txBody>
                  <a:tcPr/>
                </a:tc>
                <a:tc>
                  <a:txBody>
                    <a:bodyPr/>
                    <a:lstStyle/>
                    <a:p>
                      <a:r>
                        <a:rPr lang="en-US" sz="900" dirty="0"/>
                        <a:t>Term</a:t>
                      </a:r>
                    </a:p>
                  </a:txBody>
                  <a:tcPr/>
                </a:tc>
                <a:tc>
                  <a:txBody>
                    <a:bodyPr/>
                    <a:lstStyle/>
                    <a:p>
                      <a:r>
                        <a:rPr lang="en-US" sz="900" dirty="0"/>
                        <a:t>USAA</a:t>
                      </a:r>
                    </a:p>
                  </a:txBody>
                  <a:tcPr/>
                </a:tc>
                <a:tc>
                  <a:txBody>
                    <a:bodyPr/>
                    <a:lstStyle/>
                    <a:p>
                      <a:r>
                        <a:rPr lang="en-US" sz="900" dirty="0"/>
                        <a:t>10-Oct-04</a:t>
                      </a:r>
                    </a:p>
                  </a:txBody>
                  <a:tcPr/>
                </a:tc>
                <a:tc>
                  <a:txBody>
                    <a:bodyPr/>
                    <a:lstStyle/>
                    <a:p>
                      <a:r>
                        <a:rPr lang="en-US" sz="900" dirty="0"/>
                        <a:t>$620</a:t>
                      </a:r>
                    </a:p>
                  </a:txBody>
                  <a:tcPr/>
                </a:tc>
                <a:tc>
                  <a:txBody>
                    <a:bodyPr/>
                    <a:lstStyle/>
                    <a:p>
                      <a:r>
                        <a:rPr lang="en-US" sz="900" dirty="0"/>
                        <a:t>2024</a:t>
                      </a:r>
                    </a:p>
                  </a:txBody>
                  <a:tcPr/>
                </a:tc>
                <a:tc>
                  <a:txBody>
                    <a:bodyPr/>
                    <a:lstStyle/>
                    <a:p>
                      <a:r>
                        <a:rPr lang="en-US" sz="900" dirty="0"/>
                        <a:t>$500,000</a:t>
                      </a:r>
                    </a:p>
                  </a:txBody>
                  <a:tcPr/>
                </a:tc>
                <a:extLst>
                  <a:ext uri="{0D108BD9-81ED-4DB2-BD59-A6C34878D82A}">
                    <a16:rowId xmlns:a16="http://schemas.microsoft.com/office/drawing/2014/main" val="10001"/>
                  </a:ext>
                </a:extLst>
              </a:tr>
              <a:tr h="281819">
                <a:tc>
                  <a:txBody>
                    <a:bodyPr/>
                    <a:lstStyle/>
                    <a:p>
                      <a:r>
                        <a:rPr lang="en-US" sz="900" dirty="0"/>
                        <a:t>Family Trust</a:t>
                      </a:r>
                    </a:p>
                  </a:txBody>
                  <a:tcPr/>
                </a:tc>
                <a:tc>
                  <a:txBody>
                    <a:bodyPr/>
                    <a:lstStyle/>
                    <a:p>
                      <a:endParaRPr lang="en-US" sz="900" dirty="0"/>
                    </a:p>
                  </a:txBody>
                  <a:tcPr/>
                </a:tc>
                <a:tc>
                  <a:txBody>
                    <a:bodyPr/>
                    <a:lstStyle/>
                    <a:p>
                      <a:r>
                        <a:rPr lang="en-US" sz="900" dirty="0"/>
                        <a:t>Term</a:t>
                      </a:r>
                    </a:p>
                  </a:txBody>
                  <a:tcPr/>
                </a:tc>
                <a:tc>
                  <a:txBody>
                    <a:bodyPr/>
                    <a:lstStyle/>
                    <a:p>
                      <a:r>
                        <a:rPr lang="en-US" sz="900" dirty="0"/>
                        <a:t>Lincoln Life</a:t>
                      </a:r>
                    </a:p>
                  </a:txBody>
                  <a:tcPr/>
                </a:tc>
                <a:tc>
                  <a:txBody>
                    <a:bodyPr/>
                    <a:lstStyle/>
                    <a:p>
                      <a:r>
                        <a:rPr lang="en-US" sz="900" dirty="0"/>
                        <a:t>15-Jun-12</a:t>
                      </a:r>
                    </a:p>
                  </a:txBody>
                  <a:tcPr/>
                </a:tc>
                <a:tc>
                  <a:txBody>
                    <a:bodyPr/>
                    <a:lstStyle/>
                    <a:p>
                      <a:r>
                        <a:rPr lang="en-US" sz="900" dirty="0"/>
                        <a:t>$1,1780</a:t>
                      </a:r>
                    </a:p>
                  </a:txBody>
                  <a:tcPr/>
                </a:tc>
                <a:tc>
                  <a:txBody>
                    <a:bodyPr/>
                    <a:lstStyle/>
                    <a:p>
                      <a:r>
                        <a:rPr lang="en-US" sz="900" dirty="0"/>
                        <a:t>2032</a:t>
                      </a:r>
                    </a:p>
                  </a:txBody>
                  <a:tcPr/>
                </a:tc>
                <a:tc>
                  <a:txBody>
                    <a:bodyPr/>
                    <a:lstStyle/>
                    <a:p>
                      <a:r>
                        <a:rPr lang="en-US" sz="900" dirty="0"/>
                        <a:t>$1,000,000</a:t>
                      </a:r>
                    </a:p>
                  </a:txBody>
                  <a:tcPr/>
                </a:tc>
                <a:extLst>
                  <a:ext uri="{0D108BD9-81ED-4DB2-BD59-A6C34878D82A}">
                    <a16:rowId xmlns:a16="http://schemas.microsoft.com/office/drawing/2014/main" val="10002"/>
                  </a:ext>
                </a:extLst>
              </a:tr>
              <a:tr h="281819">
                <a:tc>
                  <a:txBody>
                    <a:bodyPr/>
                    <a:lstStyle/>
                    <a:p>
                      <a:r>
                        <a:rPr lang="en-US" sz="900" b="1" dirty="0"/>
                        <a:t>Total Life Ins.</a:t>
                      </a:r>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r>
                        <a:rPr lang="en-US" sz="900" b="1" dirty="0"/>
                        <a:t>$2,400</a:t>
                      </a:r>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t>$1,500,000</a:t>
                      </a:r>
                    </a:p>
                  </a:txBody>
                  <a:tcPr/>
                </a:tc>
                <a:extLst>
                  <a:ext uri="{0D108BD9-81ED-4DB2-BD59-A6C34878D82A}">
                    <a16:rowId xmlns:a16="http://schemas.microsoft.com/office/drawing/2014/main" val="10003"/>
                  </a:ext>
                </a:extLst>
              </a:tr>
              <a:tr h="281819">
                <a:tc>
                  <a:txBody>
                    <a:bodyPr/>
                    <a:lstStyle/>
                    <a:p>
                      <a:r>
                        <a:rPr lang="en-US" sz="900" dirty="0"/>
                        <a:t>Bill</a:t>
                      </a:r>
                    </a:p>
                  </a:txBody>
                  <a:tcPr/>
                </a:tc>
                <a:tc>
                  <a:txBody>
                    <a:bodyPr/>
                    <a:lstStyle/>
                    <a:p>
                      <a:endParaRPr lang="en-US" sz="900" dirty="0"/>
                    </a:p>
                  </a:txBody>
                  <a:tcPr/>
                </a:tc>
                <a:tc>
                  <a:txBody>
                    <a:bodyPr/>
                    <a:lstStyle/>
                    <a:p>
                      <a:r>
                        <a:rPr lang="en-US" sz="900" dirty="0"/>
                        <a:t>Disability</a:t>
                      </a:r>
                    </a:p>
                  </a:txBody>
                  <a:tcPr/>
                </a:tc>
                <a:tc>
                  <a:txBody>
                    <a:bodyPr/>
                    <a:lstStyle/>
                    <a:p>
                      <a:r>
                        <a:rPr lang="en-US" sz="900" dirty="0"/>
                        <a:t>Guardian</a:t>
                      </a:r>
                    </a:p>
                  </a:txBody>
                  <a:tcPr/>
                </a:tc>
                <a:tc>
                  <a:txBody>
                    <a:bodyPr/>
                    <a:lstStyle/>
                    <a:p>
                      <a:r>
                        <a:rPr lang="en-US" sz="900" dirty="0"/>
                        <a:t>1-Sep-08</a:t>
                      </a:r>
                    </a:p>
                  </a:txBody>
                  <a:tcPr/>
                </a:tc>
                <a:tc>
                  <a:txBody>
                    <a:bodyPr/>
                    <a:lstStyle/>
                    <a:p>
                      <a:r>
                        <a:rPr lang="en-US" sz="900" dirty="0"/>
                        <a:t>$5,516</a:t>
                      </a:r>
                    </a:p>
                  </a:txBody>
                  <a:tcPr/>
                </a:tc>
                <a:tc>
                  <a:txBody>
                    <a:bodyPr/>
                    <a:lstStyle/>
                    <a:p>
                      <a:endParaRPr lang="en-US" sz="900" dirty="0"/>
                    </a:p>
                  </a:txBody>
                  <a:tcPr/>
                </a:tc>
                <a:tc>
                  <a:txBody>
                    <a:bodyPr/>
                    <a:lstStyle/>
                    <a:p>
                      <a:r>
                        <a:rPr lang="en-US" sz="900" dirty="0"/>
                        <a:t>$8,350</a:t>
                      </a:r>
                      <a:r>
                        <a:rPr lang="en-US" sz="900" baseline="0" dirty="0"/>
                        <a:t> / Monthly</a:t>
                      </a:r>
                      <a:endParaRPr lang="en-US" sz="900" dirty="0"/>
                    </a:p>
                  </a:txBody>
                  <a:tcPr/>
                </a:tc>
                <a:extLst>
                  <a:ext uri="{0D108BD9-81ED-4DB2-BD59-A6C34878D82A}">
                    <a16:rowId xmlns:a16="http://schemas.microsoft.com/office/drawing/2014/main" val="10004"/>
                  </a:ext>
                </a:extLst>
              </a:tr>
              <a:tr h="281819">
                <a:tc>
                  <a:txBody>
                    <a:bodyPr/>
                    <a:lstStyle/>
                    <a:p>
                      <a:r>
                        <a:rPr lang="en-US" sz="900" dirty="0"/>
                        <a:t>Bill</a:t>
                      </a:r>
                    </a:p>
                  </a:txBody>
                  <a:tcPr/>
                </a:tc>
                <a:tc>
                  <a:txBody>
                    <a:bodyPr/>
                    <a:lstStyle/>
                    <a:p>
                      <a:endParaRPr lang="en-US" sz="900" dirty="0"/>
                    </a:p>
                  </a:txBody>
                  <a:tcPr/>
                </a:tc>
                <a:tc>
                  <a:txBody>
                    <a:bodyPr/>
                    <a:lstStyle/>
                    <a:p>
                      <a:r>
                        <a:rPr lang="en-US" sz="900" dirty="0"/>
                        <a:t>Disability</a:t>
                      </a:r>
                    </a:p>
                  </a:txBody>
                  <a:tcPr/>
                </a:tc>
                <a:tc>
                  <a:txBody>
                    <a:bodyPr/>
                    <a:lstStyle/>
                    <a:p>
                      <a:r>
                        <a:rPr lang="en-US" sz="900" dirty="0"/>
                        <a:t>Guardian</a:t>
                      </a:r>
                    </a:p>
                  </a:txBody>
                  <a:tcPr/>
                </a:tc>
                <a:tc>
                  <a:txBody>
                    <a:bodyPr/>
                    <a:lstStyle/>
                    <a:p>
                      <a:r>
                        <a:rPr lang="en-US" sz="900" dirty="0"/>
                        <a:t>15-Jun-12</a:t>
                      </a:r>
                    </a:p>
                  </a:txBody>
                  <a:tcPr/>
                </a:tc>
                <a:tc>
                  <a:txBody>
                    <a:bodyPr/>
                    <a:lstStyle/>
                    <a:p>
                      <a:r>
                        <a:rPr lang="en-US" sz="900" dirty="0"/>
                        <a:t>$4,730</a:t>
                      </a:r>
                    </a:p>
                  </a:txBody>
                  <a:tcPr/>
                </a:tc>
                <a:tc>
                  <a:txBody>
                    <a:bodyPr/>
                    <a:lstStyle/>
                    <a:p>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$7,310</a:t>
                      </a:r>
                      <a:r>
                        <a:rPr lang="en-US" sz="900" baseline="0" dirty="0"/>
                        <a:t> / Monthly</a:t>
                      </a:r>
                      <a:endParaRPr lang="en-US" sz="900" dirty="0"/>
                    </a:p>
                  </a:txBody>
                  <a:tcPr/>
                </a:tc>
                <a:extLst>
                  <a:ext uri="{0D108BD9-81ED-4DB2-BD59-A6C34878D82A}">
                    <a16:rowId xmlns:a16="http://schemas.microsoft.com/office/drawing/2014/main" val="10005"/>
                  </a:ext>
                </a:extLst>
              </a:tr>
              <a:tr h="281819">
                <a:tc>
                  <a:txBody>
                    <a:bodyPr/>
                    <a:lstStyle/>
                    <a:p>
                      <a:r>
                        <a:rPr lang="en-US" sz="900" b="1" dirty="0"/>
                        <a:t>Total Disability Ins.</a:t>
                      </a:r>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endParaRPr lang="en-US" sz="900" b="1" dirty="0"/>
                    </a:p>
                  </a:txBody>
                  <a:tcPr/>
                </a:tc>
                <a:tc>
                  <a:txBody>
                    <a:bodyPr/>
                    <a:lstStyle/>
                    <a:p>
                      <a:r>
                        <a:rPr lang="en-US" sz="900" b="1" dirty="0"/>
                        <a:t>$10,246</a:t>
                      </a:r>
                    </a:p>
                  </a:txBody>
                  <a:tcPr/>
                </a:tc>
                <a:tc>
                  <a:txBody>
                    <a:bodyPr/>
                    <a:lstStyle/>
                    <a:p>
                      <a:endParaRPr lang="en-US" sz="900" b="1" dirty="0"/>
                    </a:p>
                  </a:txBody>
                  <a:tcPr/>
                </a:tc>
                <a:tc>
                  <a:txBody>
                    <a:bodyPr/>
                    <a:lstStyle/>
                    <a:p>
                      <a:r>
                        <a:rPr lang="en-US" sz="900" b="1" dirty="0"/>
                        <a:t>$15,660 / Monthly</a:t>
                      </a:r>
                    </a:p>
                  </a:txBody>
                  <a:tcPr/>
                </a:tc>
                <a:extLst>
                  <a:ext uri="{0D108BD9-81ED-4DB2-BD59-A6C34878D82A}">
                    <a16:rowId xmlns:a16="http://schemas.microsoft.com/office/drawing/2014/main" val="10006"/>
                  </a:ext>
                </a:extLst>
              </a:tr>
            </a:tbl>
          </a:graphicData>
        </a:graphic>
      </p:graphicFrame>
      <p:sp>
        <p:nvSpPr>
          <p:cNvPr id="16" name="Rectangle 15"/>
          <p:cNvSpPr/>
          <p:nvPr/>
        </p:nvSpPr>
        <p:spPr>
          <a:xfrm>
            <a:off x="10128448" y="6368109"/>
            <a:ext cx="301686" cy="369332"/>
          </a:xfrm>
          <a:prstGeom prst="rect">
            <a:avLst/>
          </a:prstGeom>
        </p:spPr>
        <p:txBody>
          <a:bodyPr wrap="none">
            <a:spAutoFit/>
          </a:bodyPr>
          <a:lstStyle/>
          <a:p>
            <a:fld id="{46216197-024F-49E6-802C-1B61F334FD5B}" type="slidenum">
              <a:rPr lang="en-US"/>
              <a:pPr/>
              <a:t>6</a:t>
            </a:fld>
            <a:endParaRPr lang="en-US" dirty="0"/>
          </a:p>
        </p:txBody>
      </p:sp>
    </p:spTree>
    <p:extLst>
      <p:ext uri="{BB962C8B-B14F-4D97-AF65-F5344CB8AC3E}">
        <p14:creationId xmlns:p14="http://schemas.microsoft.com/office/powerpoint/2010/main" val="6871578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847529" y="181142"/>
            <a:ext cx="4294445"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Business Insurance Coverage</a:t>
            </a:r>
          </a:p>
        </p:txBody>
      </p:sp>
      <p:sp>
        <p:nvSpPr>
          <p:cNvPr id="42" name="Rectangle 41"/>
          <p:cNvSpPr/>
          <p:nvPr/>
        </p:nvSpPr>
        <p:spPr>
          <a:xfrm>
            <a:off x="5120029" y="1435779"/>
            <a:ext cx="4896544" cy="15547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735638" y="1551453"/>
            <a:ext cx="4136918" cy="1323439"/>
          </a:xfrm>
          <a:prstGeom prst="rect">
            <a:avLst/>
          </a:prstGeom>
          <a:noFill/>
        </p:spPr>
        <p:txBody>
          <a:bodyPr wrap="square" rtlCol="0">
            <a:spAutoFit/>
          </a:bodyPr>
          <a:lstStyle/>
          <a:p>
            <a:r>
              <a:rPr lang="en-US" sz="1600" dirty="0">
                <a:solidFill>
                  <a:schemeClr val="bg1"/>
                </a:solidFill>
                <a:latin typeface="+mj-lt"/>
              </a:rPr>
              <a:t>They are equal partners in a rapidly growing business that would like a loan to fund their growth plans.  As they were sharing their business plan, the banker asked if they had a Buy/Sell Agreement.</a:t>
            </a:r>
          </a:p>
        </p:txBody>
      </p:sp>
      <p:sp>
        <p:nvSpPr>
          <p:cNvPr id="23" name="Rectangle 22"/>
          <p:cNvSpPr/>
          <p:nvPr/>
        </p:nvSpPr>
        <p:spPr>
          <a:xfrm>
            <a:off x="5120029" y="1072701"/>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35638" y="1072701"/>
            <a:ext cx="3041358" cy="369332"/>
          </a:xfrm>
          <a:prstGeom prst="rect">
            <a:avLst/>
          </a:prstGeom>
          <a:noFill/>
        </p:spPr>
        <p:txBody>
          <a:bodyPr wrap="square" rtlCol="0">
            <a:spAutoFit/>
          </a:bodyPr>
          <a:lstStyle/>
          <a:p>
            <a:r>
              <a:rPr lang="en-US" b="1" dirty="0">
                <a:solidFill>
                  <a:schemeClr val="bg1"/>
                </a:solidFill>
              </a:rPr>
              <a:t>Seth, Ed and Kyle</a:t>
            </a:r>
          </a:p>
        </p:txBody>
      </p:sp>
      <p:sp>
        <p:nvSpPr>
          <p:cNvPr id="31" name="Rectangle 30"/>
          <p:cNvSpPr/>
          <p:nvPr/>
        </p:nvSpPr>
        <p:spPr>
          <a:xfrm>
            <a:off x="2528684" y="4703299"/>
            <a:ext cx="3222395" cy="1200329"/>
          </a:xfrm>
          <a:prstGeom prst="rect">
            <a:avLst/>
          </a:prstGeom>
        </p:spPr>
        <p:txBody>
          <a:bodyPr wrap="square">
            <a:spAutoFit/>
          </a:bodyPr>
          <a:lstStyle/>
          <a:p>
            <a:r>
              <a:rPr lang="en-US" dirty="0">
                <a:solidFill>
                  <a:schemeClr val="bg2">
                    <a:lumMod val="50000"/>
                  </a:schemeClr>
                </a:solidFill>
              </a:rPr>
              <a:t>“We want to make changes to our existing Buy/Sell Agreement and put life insurance in place to fund it.” – Seth</a:t>
            </a:r>
          </a:p>
        </p:txBody>
      </p:sp>
      <p:cxnSp>
        <p:nvCxnSpPr>
          <p:cNvPr id="46" name="Straight Arrow Connector 45"/>
          <p:cNvCxnSpPr/>
          <p:nvPr/>
        </p:nvCxnSpPr>
        <p:spPr>
          <a:xfrm>
            <a:off x="5944806" y="3234293"/>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57352" y="2984310"/>
            <a:ext cx="387455" cy="297775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5944806" y="472514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32261" y="3068961"/>
            <a:ext cx="3796187" cy="3108543"/>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for each Executive</a:t>
            </a:r>
          </a:p>
          <a:p>
            <a:pPr marL="115888" indent="-115888">
              <a:buFont typeface="Arial" panose="020B0604020202020204" pitchFamily="34" charset="0"/>
              <a:buChar char="•"/>
            </a:pPr>
            <a:r>
              <a:rPr lang="en-US" sz="1400" dirty="0">
                <a:solidFill>
                  <a:schemeClr val="bg2">
                    <a:lumMod val="50000"/>
                  </a:schemeClr>
                </a:solidFill>
                <a:latin typeface="+mj-lt"/>
              </a:rPr>
              <a:t>Apply for $2,000,000 of company-owned term</a:t>
            </a:r>
          </a:p>
          <a:p>
            <a:pPr marL="115888" indent="-115888">
              <a:buFont typeface="Arial" panose="020B0604020202020204" pitchFamily="34" charset="0"/>
              <a:buChar char="•"/>
            </a:pPr>
            <a:r>
              <a:rPr lang="en-US" sz="1400" dirty="0">
                <a:solidFill>
                  <a:schemeClr val="bg2">
                    <a:lumMod val="50000"/>
                  </a:schemeClr>
                </a:solidFill>
                <a:latin typeface="+mj-lt"/>
              </a:rPr>
              <a:t>Part Buy/Sell, Part Key-Man</a:t>
            </a:r>
          </a:p>
          <a:p>
            <a:pPr marL="115888" indent="-115888">
              <a:buFont typeface="Arial" panose="020B0604020202020204" pitchFamily="34" charset="0"/>
              <a:buChar char="•"/>
            </a:pPr>
            <a:r>
              <a:rPr lang="en-US" sz="1400" dirty="0">
                <a:solidFill>
                  <a:schemeClr val="bg2">
                    <a:lumMod val="50000"/>
                  </a:schemeClr>
                </a:solidFill>
                <a:latin typeface="+mj-lt"/>
              </a:rPr>
              <a:t>Place new policies in-force</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Two of three came back from UW as quoted or better.</a:t>
            </a:r>
          </a:p>
          <a:p>
            <a:pPr marL="115888" indent="-115888">
              <a:buFont typeface="Arial" panose="020B0604020202020204" pitchFamily="34" charset="0"/>
              <a:buChar char="•"/>
            </a:pPr>
            <a:r>
              <a:rPr lang="en-US" sz="1400" dirty="0">
                <a:solidFill>
                  <a:schemeClr val="bg2">
                    <a:lumMod val="50000"/>
                  </a:schemeClr>
                </a:solidFill>
              </a:rPr>
              <a:t>Shopped eight other companies to try to improve offer.</a:t>
            </a:r>
          </a:p>
          <a:p>
            <a:pPr marL="115888" indent="-115888">
              <a:buFont typeface="Arial" panose="020B0604020202020204" pitchFamily="34" charset="0"/>
              <a:buChar char="•"/>
            </a:pPr>
            <a:r>
              <a:rPr lang="en-US" sz="1400" dirty="0">
                <a:solidFill>
                  <a:schemeClr val="bg2">
                    <a:lumMod val="50000"/>
                  </a:schemeClr>
                </a:solidFill>
              </a:rPr>
              <a:t>Seek to improve existing personal policies on two of three.</a:t>
            </a:r>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10565" t="2100" r="8878" b="33850"/>
          <a:stretch/>
        </p:blipFill>
        <p:spPr>
          <a:xfrm rot="-240000">
            <a:off x="2280681" y="1017756"/>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10128448" y="6368109"/>
            <a:ext cx="418704" cy="369332"/>
          </a:xfrm>
          <a:prstGeom prst="rect">
            <a:avLst/>
          </a:prstGeom>
        </p:spPr>
        <p:txBody>
          <a:bodyPr wrap="none">
            <a:spAutoFit/>
          </a:bodyPr>
          <a:lstStyle/>
          <a:p>
            <a:r>
              <a:rPr lang="en-US" dirty="0"/>
              <a:t>30</a:t>
            </a:r>
          </a:p>
        </p:txBody>
      </p:sp>
    </p:spTree>
    <p:extLst>
      <p:ext uri="{BB962C8B-B14F-4D97-AF65-F5344CB8AC3E}">
        <p14:creationId xmlns:p14="http://schemas.microsoft.com/office/powerpoint/2010/main" val="422636075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2142426"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1" name="Text Box 7"/>
          <p:cNvSpPr txBox="1">
            <a:spLocks noChangeArrowheads="1"/>
          </p:cNvSpPr>
          <p:nvPr/>
        </p:nvSpPr>
        <p:spPr bwMode="auto">
          <a:xfrm>
            <a:off x="1847529" y="181142"/>
            <a:ext cx="4277453"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Business Insurance Coverage</a:t>
            </a:r>
          </a:p>
        </p:txBody>
      </p:sp>
      <p:grpSp>
        <p:nvGrpSpPr>
          <p:cNvPr id="15" name="Group 14"/>
          <p:cNvGrpSpPr/>
          <p:nvPr/>
        </p:nvGrpSpPr>
        <p:grpSpPr>
          <a:xfrm>
            <a:off x="1919537" y="704362"/>
            <a:ext cx="8164683" cy="492390"/>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3923928" y="1079874"/>
              <a:ext cx="4636291" cy="215090"/>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Based on answers provided in Underwriting Advocate</a:t>
              </a:r>
            </a:p>
          </p:txBody>
        </p:sp>
        <p:sp>
          <p:nvSpPr>
            <p:cNvPr id="19" name="Text Box 7"/>
            <p:cNvSpPr txBox="1">
              <a:spLocks noChangeArrowheads="1"/>
            </p:cNvSpPr>
            <p:nvPr/>
          </p:nvSpPr>
          <p:spPr bwMode="auto">
            <a:xfrm>
              <a:off x="618425" y="1079874"/>
              <a:ext cx="2657431" cy="215090"/>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Insurance Proposal Summary</a:t>
              </a:r>
            </a:p>
          </p:txBody>
        </p:sp>
      </p:grpSp>
      <p:graphicFrame>
        <p:nvGraphicFramePr>
          <p:cNvPr id="22" name="Table 21"/>
          <p:cNvGraphicFramePr>
            <a:graphicFrameLocks noGrp="1"/>
          </p:cNvGraphicFramePr>
          <p:nvPr/>
        </p:nvGraphicFramePr>
        <p:xfrm>
          <a:off x="1919539" y="1239186"/>
          <a:ext cx="8164677" cy="2621862"/>
        </p:xfrm>
        <a:graphic>
          <a:graphicData uri="http://schemas.openxmlformats.org/drawingml/2006/table">
            <a:tbl>
              <a:tblPr firstRow="1" bandRow="1">
                <a:tableStyleId>{3B4B98B0-60AC-42C2-AFA5-B58CD77FA1E5}</a:tableStyleId>
              </a:tblPr>
              <a:tblGrid>
                <a:gridCol w="434225">
                  <a:extLst>
                    <a:ext uri="{9D8B030D-6E8A-4147-A177-3AD203B41FA5}">
                      <a16:colId xmlns:a16="http://schemas.microsoft.com/office/drawing/2014/main" val="20000"/>
                    </a:ext>
                  </a:extLst>
                </a:gridCol>
                <a:gridCol w="577337">
                  <a:extLst>
                    <a:ext uri="{9D8B030D-6E8A-4147-A177-3AD203B41FA5}">
                      <a16:colId xmlns:a16="http://schemas.microsoft.com/office/drawing/2014/main" val="20001"/>
                    </a:ext>
                  </a:extLst>
                </a:gridCol>
                <a:gridCol w="577337">
                  <a:extLst>
                    <a:ext uri="{9D8B030D-6E8A-4147-A177-3AD203B41FA5}">
                      <a16:colId xmlns:a16="http://schemas.microsoft.com/office/drawing/2014/main" val="20002"/>
                    </a:ext>
                  </a:extLst>
                </a:gridCol>
                <a:gridCol w="577337">
                  <a:extLst>
                    <a:ext uri="{9D8B030D-6E8A-4147-A177-3AD203B41FA5}">
                      <a16:colId xmlns:a16="http://schemas.microsoft.com/office/drawing/2014/main" val="20003"/>
                    </a:ext>
                  </a:extLst>
                </a:gridCol>
                <a:gridCol w="577337">
                  <a:extLst>
                    <a:ext uri="{9D8B030D-6E8A-4147-A177-3AD203B41FA5}">
                      <a16:colId xmlns:a16="http://schemas.microsoft.com/office/drawing/2014/main" val="20004"/>
                    </a:ext>
                  </a:extLst>
                </a:gridCol>
                <a:gridCol w="154658">
                  <a:extLst>
                    <a:ext uri="{9D8B030D-6E8A-4147-A177-3AD203B41FA5}">
                      <a16:colId xmlns:a16="http://schemas.microsoft.com/office/drawing/2014/main" val="20005"/>
                    </a:ext>
                  </a:extLst>
                </a:gridCol>
                <a:gridCol w="676629">
                  <a:extLst>
                    <a:ext uri="{9D8B030D-6E8A-4147-A177-3AD203B41FA5}">
                      <a16:colId xmlns:a16="http://schemas.microsoft.com/office/drawing/2014/main" val="20006"/>
                    </a:ext>
                  </a:extLst>
                </a:gridCol>
                <a:gridCol w="676629">
                  <a:extLst>
                    <a:ext uri="{9D8B030D-6E8A-4147-A177-3AD203B41FA5}">
                      <a16:colId xmlns:a16="http://schemas.microsoft.com/office/drawing/2014/main" val="20007"/>
                    </a:ext>
                  </a:extLst>
                </a:gridCol>
                <a:gridCol w="676629">
                  <a:extLst>
                    <a:ext uri="{9D8B030D-6E8A-4147-A177-3AD203B41FA5}">
                      <a16:colId xmlns:a16="http://schemas.microsoft.com/office/drawing/2014/main" val="20008"/>
                    </a:ext>
                  </a:extLst>
                </a:gridCol>
                <a:gridCol w="676629">
                  <a:extLst>
                    <a:ext uri="{9D8B030D-6E8A-4147-A177-3AD203B41FA5}">
                      <a16:colId xmlns:a16="http://schemas.microsoft.com/office/drawing/2014/main" val="20009"/>
                    </a:ext>
                  </a:extLst>
                </a:gridCol>
                <a:gridCol w="154658">
                  <a:extLst>
                    <a:ext uri="{9D8B030D-6E8A-4147-A177-3AD203B41FA5}">
                      <a16:colId xmlns:a16="http://schemas.microsoft.com/office/drawing/2014/main" val="20010"/>
                    </a:ext>
                  </a:extLst>
                </a:gridCol>
                <a:gridCol w="601318">
                  <a:extLst>
                    <a:ext uri="{9D8B030D-6E8A-4147-A177-3AD203B41FA5}">
                      <a16:colId xmlns:a16="http://schemas.microsoft.com/office/drawing/2014/main" val="20011"/>
                    </a:ext>
                  </a:extLst>
                </a:gridCol>
                <a:gridCol w="601318">
                  <a:extLst>
                    <a:ext uri="{9D8B030D-6E8A-4147-A177-3AD203B41FA5}">
                      <a16:colId xmlns:a16="http://schemas.microsoft.com/office/drawing/2014/main" val="20012"/>
                    </a:ext>
                  </a:extLst>
                </a:gridCol>
                <a:gridCol w="601318">
                  <a:extLst>
                    <a:ext uri="{9D8B030D-6E8A-4147-A177-3AD203B41FA5}">
                      <a16:colId xmlns:a16="http://schemas.microsoft.com/office/drawing/2014/main" val="20013"/>
                    </a:ext>
                  </a:extLst>
                </a:gridCol>
                <a:gridCol w="601318">
                  <a:extLst>
                    <a:ext uri="{9D8B030D-6E8A-4147-A177-3AD203B41FA5}">
                      <a16:colId xmlns:a16="http://schemas.microsoft.com/office/drawing/2014/main" val="20014"/>
                    </a:ext>
                  </a:extLst>
                </a:gridCol>
              </a:tblGrid>
              <a:tr h="191725">
                <a:tc gridSpan="15">
                  <a:txBody>
                    <a:bodyPr/>
                    <a:lstStyle/>
                    <a:p>
                      <a:pPr algn="ctr"/>
                      <a:r>
                        <a:rPr lang="en-US" sz="1000" dirty="0"/>
                        <a:t>Life Insurance Coverage - $1,000,000 for Buy/Sell Agreement</a:t>
                      </a:r>
                      <a:endParaRPr lang="en-US" sz="1000" b="1" dirty="0">
                        <a:solidFill>
                          <a:srgbClr val="000000"/>
                        </a:solidFill>
                      </a:endParaRPr>
                    </a:p>
                  </a:txBody>
                  <a:tcPr anchor="ct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nchor="ctr"/>
                </a:tc>
                <a:tc hMerge="1">
                  <a:txBody>
                    <a:bodyPr/>
                    <a:lstStyle/>
                    <a:p>
                      <a:pPr algn="ctr"/>
                      <a:endParaRPr lang="en-US" sz="1000" b="1" dirty="0">
                        <a:solidFill>
                          <a:srgbClr val="000000"/>
                        </a:solidFill>
                      </a:endParaRPr>
                    </a:p>
                  </a:txBody>
                  <a:tcPr anchor="ctr"/>
                </a:tc>
                <a:extLst>
                  <a:ext uri="{0D108BD9-81ED-4DB2-BD59-A6C34878D82A}">
                    <a16:rowId xmlns:a16="http://schemas.microsoft.com/office/drawing/2014/main" val="10000"/>
                  </a:ext>
                </a:extLst>
              </a:tr>
              <a:tr h="152594">
                <a:tc gridSpan="5">
                  <a:txBody>
                    <a:bodyPr/>
                    <a:lstStyle/>
                    <a:p>
                      <a:pPr algn="ctr"/>
                      <a:r>
                        <a:rPr lang="en-US" sz="800" b="1" dirty="0"/>
                        <a:t>Principal 10-Year Term</a:t>
                      </a:r>
                    </a:p>
                  </a:txBody>
                  <a:tcPr marL="0" marR="0" marT="0" marB="0" anchor="ctr"/>
                </a:tc>
                <a:tc hMerge="1">
                  <a:txBody>
                    <a:bodyPr/>
                    <a:lstStyle/>
                    <a:p>
                      <a:pPr algn="ctr"/>
                      <a:endParaRPr lang="en-US" sz="800" b="1" dirty="0"/>
                    </a:p>
                  </a:txBody>
                  <a:tcPr/>
                </a:tc>
                <a:tc hMerge="1">
                  <a:txBody>
                    <a:bodyPr/>
                    <a:lstStyle/>
                    <a:p>
                      <a:pPr algn="ctr"/>
                      <a:endParaRPr lang="en-US" sz="800" b="1" dirty="0"/>
                    </a:p>
                  </a:txBody>
                  <a:tcPr/>
                </a:tc>
                <a:tc hMerge="1">
                  <a:txBody>
                    <a:bodyPr/>
                    <a:lstStyle/>
                    <a:p>
                      <a:pPr algn="ctr"/>
                      <a:endParaRPr lang="en-US" sz="800" b="1" dirty="0"/>
                    </a:p>
                  </a:txBody>
                  <a:tcPr/>
                </a:tc>
                <a:tc hMerge="1">
                  <a:txBody>
                    <a:bodyPr/>
                    <a:lstStyle/>
                    <a:p>
                      <a:pPr algn="ctr"/>
                      <a:endParaRPr lang="en-US" sz="800" b="1" dirty="0"/>
                    </a:p>
                  </a:txBody>
                  <a:tcPr/>
                </a:tc>
                <a:tc>
                  <a:txBody>
                    <a:bodyPr/>
                    <a:lstStyle/>
                    <a:p>
                      <a:pPr algn="ctr"/>
                      <a:endParaRPr lang="en-US" sz="900" dirty="0"/>
                    </a:p>
                  </a:txBody>
                  <a:tcPr marL="0" marR="0" marT="0" marB="0" anchor="ctr">
                    <a:noFill/>
                  </a:tcPr>
                </a:tc>
                <a:tc gridSpan="4">
                  <a:txBody>
                    <a:bodyPr/>
                    <a:lstStyle/>
                    <a:p>
                      <a:pPr algn="ctr"/>
                      <a:r>
                        <a:rPr lang="en-US" sz="800" b="1" dirty="0"/>
                        <a:t>Lincoln Life 10-Year Term</a:t>
                      </a:r>
                    </a:p>
                  </a:txBody>
                  <a:tcPr marL="0" marR="0" marT="0" marB="0" anchor="ctr"/>
                </a:tc>
                <a:tc hMerge="1">
                  <a:txBody>
                    <a:bodyPr/>
                    <a:lstStyle/>
                    <a:p>
                      <a:pPr algn="ctr"/>
                      <a:endParaRPr lang="en-US" sz="900" dirty="0"/>
                    </a:p>
                  </a:txBody>
                  <a:tcPr marL="0" marR="0" marT="0" marB="0" anchor="ctr"/>
                </a:tc>
                <a:tc hMerge="1">
                  <a:txBody>
                    <a:bodyPr/>
                    <a:lstStyle/>
                    <a:p>
                      <a:pPr algn="ctr"/>
                      <a:endParaRPr lang="en-US" sz="900" dirty="0"/>
                    </a:p>
                  </a:txBody>
                  <a:tcPr marL="0" marR="0" marT="0" marB="0" anchor="ctr"/>
                </a:tc>
                <a:tc hMerge="1">
                  <a:txBody>
                    <a:bodyPr/>
                    <a:lstStyle/>
                    <a:p>
                      <a:pPr algn="ctr"/>
                      <a:endParaRPr lang="en-US" sz="900" dirty="0"/>
                    </a:p>
                  </a:txBody>
                  <a:tcPr marL="0" marR="0" marT="0" marB="0" anchor="ctr"/>
                </a:tc>
                <a:tc>
                  <a:txBody>
                    <a:bodyPr/>
                    <a:lstStyle/>
                    <a:p>
                      <a:pPr algn="ctr"/>
                      <a:endParaRPr lang="en-US" sz="900" dirty="0"/>
                    </a:p>
                  </a:txBody>
                  <a:tcPr marL="0" marR="0" marT="0" marB="0" anchor="ctr">
                    <a:noFill/>
                  </a:tcPr>
                </a:tc>
                <a:tc gridSpan="4">
                  <a:txBody>
                    <a:bodyPr/>
                    <a:lstStyle/>
                    <a:p>
                      <a:pPr algn="ctr"/>
                      <a:r>
                        <a:rPr lang="en-US" sz="800" b="1" dirty="0"/>
                        <a:t>John Hancock 10-Year Term</a:t>
                      </a:r>
                    </a:p>
                  </a:txBody>
                  <a:tcPr marL="0" marR="0" marT="0" marB="0" anchor="ctr"/>
                </a:tc>
                <a:tc hMerge="1">
                  <a:txBody>
                    <a:bodyPr/>
                    <a:lstStyle/>
                    <a:p>
                      <a:pPr algn="ctr"/>
                      <a:endParaRPr lang="en-US" sz="900" dirty="0"/>
                    </a:p>
                  </a:txBody>
                  <a:tcPr marL="0" marR="0" marT="0" marB="0" anchor="ctr"/>
                </a:tc>
                <a:tc hMerge="1">
                  <a:txBody>
                    <a:bodyPr/>
                    <a:lstStyle/>
                    <a:p>
                      <a:pPr algn="ctr"/>
                      <a:endParaRPr lang="en-US" sz="900" dirty="0"/>
                    </a:p>
                  </a:txBody>
                  <a:tcPr marL="0" marR="0" marT="0" marB="0" anchor="ctr"/>
                </a:tc>
                <a:tc hMerge="1">
                  <a:txBody>
                    <a:bodyPr/>
                    <a:lstStyle/>
                    <a:p>
                      <a:pPr algn="ctr"/>
                      <a:endParaRPr lang="en-US" sz="900" dirty="0"/>
                    </a:p>
                  </a:txBody>
                  <a:tcPr marL="0" marR="0" marT="0" marB="0" anchor="ctr"/>
                </a:tc>
                <a:extLst>
                  <a:ext uri="{0D108BD9-81ED-4DB2-BD59-A6C34878D82A}">
                    <a16:rowId xmlns:a16="http://schemas.microsoft.com/office/drawing/2014/main" val="10001"/>
                  </a:ext>
                </a:extLst>
              </a:tr>
              <a:tr h="167446">
                <a:tc>
                  <a:txBody>
                    <a:bodyPr/>
                    <a:lstStyle/>
                    <a:p>
                      <a:pPr algn="ctr"/>
                      <a:r>
                        <a:rPr lang="en-US" sz="800" b="1" dirty="0"/>
                        <a:t>Year</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1</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2</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3</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Total</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endParaRPr lang="en-US" sz="900" dirty="0"/>
                    </a:p>
                  </a:txBody>
                  <a:tcPr marL="0" marR="0" marT="0" marB="0" anchor="ctr"/>
                </a:tc>
                <a:tc>
                  <a:txBody>
                    <a:bodyPr/>
                    <a:lstStyle/>
                    <a:p>
                      <a:pPr algn="ctr"/>
                      <a:r>
                        <a:rPr lang="en-US" sz="800" b="1" dirty="0"/>
                        <a:t>Executive 1</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2</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3</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Total</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endParaRPr lang="en-US" sz="900" b="1" dirty="0"/>
                    </a:p>
                  </a:txBody>
                  <a:tcPr marL="0" marR="0" marT="0" marB="0" anchor="ctr"/>
                </a:tc>
                <a:tc>
                  <a:txBody>
                    <a:bodyPr/>
                    <a:lstStyle/>
                    <a:p>
                      <a:pPr algn="ctr"/>
                      <a:r>
                        <a:rPr lang="en-US" sz="800" b="1" dirty="0"/>
                        <a:t>Executive 1</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2</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3</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Total</a:t>
                      </a: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152594">
                <a:tc>
                  <a:txBody>
                    <a:bodyPr/>
                    <a:lstStyle/>
                    <a:p>
                      <a:pPr algn="ctr"/>
                      <a:r>
                        <a:rPr lang="en-US" sz="800" b="1" dirty="0"/>
                        <a:t>1</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$464.30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$1,115.00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$504.10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$2,083.40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endParaRPr lang="en-US" sz="800" dirty="0"/>
                    </a:p>
                  </a:txBody>
                  <a:tcPr marL="0" marR="0" marT="0" marB="0" anchor="ctr">
                    <a:noFill/>
                  </a:tcPr>
                </a:tc>
                <a:tc>
                  <a:txBody>
                    <a:bodyPr/>
                    <a:lstStyle/>
                    <a:p>
                      <a:pPr algn="ctr"/>
                      <a:r>
                        <a:rPr lang="en-US" sz="800" dirty="0"/>
                        <a:t>$600.00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$1,100.00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$630.00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$2,340.00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endParaRPr lang="en-US" sz="800" dirty="0"/>
                    </a:p>
                  </a:txBody>
                  <a:tcPr marL="0" marR="0" marT="0" marB="0" anchor="ctr">
                    <a:noFill/>
                  </a:tcPr>
                </a:tc>
                <a:tc>
                  <a:txBody>
                    <a:bodyPr/>
                    <a:lstStyle/>
                    <a:p>
                      <a:pPr algn="ctr"/>
                      <a:r>
                        <a:rPr lang="en-US" sz="800" dirty="0"/>
                        <a:t>$560.00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$1,300.00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$600.00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$2,460.00</a:t>
                      </a:r>
                    </a:p>
                  </a:txBody>
                  <a:tcPr marL="0" marR="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3"/>
                  </a:ext>
                </a:extLst>
              </a:tr>
              <a:tr h="152206">
                <a:tc>
                  <a:txBody>
                    <a:bodyPr/>
                    <a:lstStyle/>
                    <a:p>
                      <a:pPr algn="ctr"/>
                      <a:r>
                        <a:rPr lang="en-US" sz="800" b="1" dirty="0"/>
                        <a:t>2</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4"/>
                  </a:ext>
                </a:extLst>
              </a:tr>
              <a:tr h="152594">
                <a:tc>
                  <a:txBody>
                    <a:bodyPr/>
                    <a:lstStyle/>
                    <a:p>
                      <a:pPr algn="ctr"/>
                      <a:r>
                        <a:rPr lang="en-US" sz="800" b="1" dirty="0"/>
                        <a:t>3</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dirty="0"/>
                    </a:p>
                  </a:txBody>
                  <a:tcPr marL="0" marR="0" marT="0" marB="0" anchor="ctr">
                    <a:noFill/>
                  </a:tcP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dirty="0"/>
                    </a:p>
                  </a:txBody>
                  <a:tcPr marL="0" marR="0" marT="0" marB="0" anchor="ctr">
                    <a:noFill/>
                  </a:tcP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5"/>
                  </a:ext>
                </a:extLst>
              </a:tr>
              <a:tr h="152594">
                <a:tc>
                  <a:txBody>
                    <a:bodyPr/>
                    <a:lstStyle/>
                    <a:p>
                      <a:pPr algn="ctr"/>
                      <a:r>
                        <a:rPr lang="en-US" sz="800" b="1" dirty="0"/>
                        <a:t>4</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6"/>
                  </a:ext>
                </a:extLst>
              </a:tr>
              <a:tr h="152594">
                <a:tc>
                  <a:txBody>
                    <a:bodyPr/>
                    <a:lstStyle/>
                    <a:p>
                      <a:pPr algn="ctr"/>
                      <a:r>
                        <a:rPr lang="en-US" sz="800" b="1" dirty="0"/>
                        <a:t>5</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7"/>
                  </a:ext>
                </a:extLst>
              </a:tr>
              <a:tr h="152594">
                <a:tc>
                  <a:txBody>
                    <a:bodyPr/>
                    <a:lstStyle/>
                    <a:p>
                      <a:pPr algn="ctr"/>
                      <a:r>
                        <a:rPr lang="en-US" sz="800" b="1" dirty="0"/>
                        <a:t>6</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8"/>
                  </a:ext>
                </a:extLst>
              </a:tr>
              <a:tr h="152594">
                <a:tc>
                  <a:txBody>
                    <a:bodyPr/>
                    <a:lstStyle/>
                    <a:p>
                      <a:pPr algn="ctr"/>
                      <a:r>
                        <a:rPr lang="en-US" sz="800" b="1" dirty="0"/>
                        <a:t>7</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09"/>
                  </a:ext>
                </a:extLst>
              </a:tr>
              <a:tr h="152594">
                <a:tc>
                  <a:txBody>
                    <a:bodyPr/>
                    <a:lstStyle/>
                    <a:p>
                      <a:pPr algn="ctr"/>
                      <a:r>
                        <a:rPr lang="en-US" sz="800" b="1" dirty="0"/>
                        <a:t>8</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10"/>
                  </a:ext>
                </a:extLst>
              </a:tr>
              <a:tr h="152594">
                <a:tc>
                  <a:txBody>
                    <a:bodyPr/>
                    <a:lstStyle/>
                    <a:p>
                      <a:pPr algn="ctr"/>
                      <a:r>
                        <a:rPr lang="en-US" sz="800" b="1" dirty="0"/>
                        <a:t>9</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11"/>
                  </a:ext>
                </a:extLst>
              </a:tr>
              <a:tr h="152594">
                <a:tc>
                  <a:txBody>
                    <a:bodyPr/>
                    <a:lstStyle/>
                    <a:p>
                      <a:pPr algn="ctr"/>
                      <a:r>
                        <a:rPr lang="en-US" sz="800" b="1" dirty="0"/>
                        <a:t>10</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tc>
                  <a:txBody>
                    <a:bodyPr/>
                    <a:lstStyle/>
                    <a:p>
                      <a:pPr algn="ctr"/>
                      <a:endParaRPr lang="en-US" sz="800" b="1" dirty="0"/>
                    </a:p>
                  </a:txBody>
                  <a:tcPr marL="0" marR="0" marT="0" marB="0" anchor="ctr"/>
                </a:tc>
                <a:tc>
                  <a:txBody>
                    <a:bodyPr/>
                    <a:lstStyle/>
                    <a:p>
                      <a:pPr algn="ctr"/>
                      <a:r>
                        <a:rPr lang="en-US" sz="800" dirty="0"/>
                        <a:t>$600.00</a:t>
                      </a:r>
                    </a:p>
                  </a:txBody>
                  <a:tcPr marL="0" marR="0" marT="0" marB="0" anchor="ctr"/>
                </a:tc>
                <a:tc>
                  <a:txBody>
                    <a:bodyPr/>
                    <a:lstStyle/>
                    <a:p>
                      <a:pPr algn="ctr"/>
                      <a:r>
                        <a:rPr lang="en-US" sz="800" dirty="0"/>
                        <a:t>$1,100.00</a:t>
                      </a:r>
                    </a:p>
                  </a:txBody>
                  <a:tcPr marL="0" marR="0" marT="0" marB="0" anchor="ctr"/>
                </a:tc>
                <a:tc>
                  <a:txBody>
                    <a:bodyPr/>
                    <a:lstStyle/>
                    <a:p>
                      <a:pPr algn="ctr"/>
                      <a:r>
                        <a:rPr lang="en-US" sz="800" dirty="0"/>
                        <a:t>$630.00</a:t>
                      </a:r>
                    </a:p>
                  </a:txBody>
                  <a:tcPr marL="0" marR="0" marT="0" marB="0" anchor="ctr"/>
                </a:tc>
                <a:tc>
                  <a:txBody>
                    <a:bodyPr/>
                    <a:lstStyle/>
                    <a:p>
                      <a:pPr algn="ctr"/>
                      <a:r>
                        <a:rPr lang="en-US" sz="800" dirty="0"/>
                        <a:t>$2,340.00</a:t>
                      </a:r>
                    </a:p>
                  </a:txBody>
                  <a:tcPr marL="0" marR="0" marT="0" marB="0" anchor="ctr"/>
                </a:tc>
                <a:tc>
                  <a:txBody>
                    <a:bodyPr/>
                    <a:lstStyle/>
                    <a:p>
                      <a:pPr algn="ctr"/>
                      <a:endParaRPr lang="en-US" sz="800" b="1" dirty="0"/>
                    </a:p>
                  </a:txBody>
                  <a:tcPr marL="0" marR="0" marT="0" marB="0" anchor="ctr"/>
                </a:tc>
                <a:tc>
                  <a:txBody>
                    <a:bodyPr/>
                    <a:lstStyle/>
                    <a:p>
                      <a:pPr algn="ctr"/>
                      <a:r>
                        <a:rPr lang="en-US" sz="800" dirty="0"/>
                        <a:t>$560.00</a:t>
                      </a:r>
                    </a:p>
                  </a:txBody>
                  <a:tcPr marL="0" marR="0" marT="0" marB="0" anchor="ctr"/>
                </a:tc>
                <a:tc>
                  <a:txBody>
                    <a:bodyPr/>
                    <a:lstStyle/>
                    <a:p>
                      <a:pPr algn="ctr"/>
                      <a:r>
                        <a:rPr lang="en-US" sz="800" dirty="0"/>
                        <a:t>$1,300.00</a:t>
                      </a:r>
                    </a:p>
                  </a:txBody>
                  <a:tcPr marL="0" marR="0" marT="0" marB="0" anchor="ctr"/>
                </a:tc>
                <a:tc>
                  <a:txBody>
                    <a:bodyPr/>
                    <a:lstStyle/>
                    <a:p>
                      <a:pPr algn="ctr"/>
                      <a:r>
                        <a:rPr lang="en-US" sz="800" dirty="0"/>
                        <a:t>$600.00</a:t>
                      </a:r>
                    </a:p>
                  </a:txBody>
                  <a:tcPr marL="0" marR="0" marT="0" marB="0" anchor="ctr"/>
                </a:tc>
                <a:tc>
                  <a:txBody>
                    <a:bodyPr/>
                    <a:lstStyle/>
                    <a:p>
                      <a:pPr algn="ctr"/>
                      <a:r>
                        <a:rPr lang="en-US" sz="800" dirty="0"/>
                        <a:t>$2,460.00</a:t>
                      </a:r>
                    </a:p>
                  </a:txBody>
                  <a:tcPr marL="0" marR="0" marT="0" marB="0" anchor="ctr"/>
                </a:tc>
                <a:extLst>
                  <a:ext uri="{0D108BD9-81ED-4DB2-BD59-A6C34878D82A}">
                    <a16:rowId xmlns:a16="http://schemas.microsoft.com/office/drawing/2014/main" val="10012"/>
                  </a:ext>
                </a:extLst>
              </a:tr>
              <a:tr h="74648">
                <a:tc>
                  <a:txBody>
                    <a:bodyPr/>
                    <a:lstStyle/>
                    <a:p>
                      <a:pPr algn="ctr"/>
                      <a:endParaRPr lang="en-US" sz="100" b="1"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tc>
                  <a:txBody>
                    <a:bodyPr/>
                    <a:lstStyle/>
                    <a:p>
                      <a:pPr algn="ctr"/>
                      <a:endParaRPr lang="en-US" sz="100" b="1" dirty="0"/>
                    </a:p>
                  </a:txBody>
                  <a:tcPr marL="0" marR="0" marT="0" marB="0" anchor="ctr">
                    <a:noFill/>
                  </a:tcPr>
                </a:tc>
                <a:tc>
                  <a:txBody>
                    <a:bodyPr/>
                    <a:lstStyle/>
                    <a:p>
                      <a:pPr algn="ctr"/>
                      <a:endParaRPr lang="en-US" sz="100" dirty="0"/>
                    </a:p>
                  </a:txBody>
                  <a:tcPr marL="0" marR="0" marT="0" marB="0" anchor="ctr"/>
                </a:tc>
                <a:tc>
                  <a:txBody>
                    <a:bodyPr/>
                    <a:lstStyle/>
                    <a:p>
                      <a:pPr algn="ctr"/>
                      <a:endParaRPr lang="en-US" sz="100" dirty="0"/>
                    </a:p>
                  </a:txBody>
                  <a:tcPr marL="0" marR="0" marT="0" marB="0" anchor="ctr"/>
                </a:tc>
                <a:tc>
                  <a:txBody>
                    <a:bodyPr/>
                    <a:lstStyle/>
                    <a:p>
                      <a:pPr algn="ctr"/>
                      <a:endParaRPr lang="en-US" sz="100" dirty="0"/>
                    </a:p>
                  </a:txBody>
                  <a:tcPr marL="0" marR="0" marT="0" marB="0" anchor="ctr"/>
                </a:tc>
                <a:tc>
                  <a:txBody>
                    <a:bodyPr/>
                    <a:lstStyle/>
                    <a:p>
                      <a:pPr algn="ctr"/>
                      <a:endParaRPr lang="en-US" sz="100" dirty="0"/>
                    </a:p>
                  </a:txBody>
                  <a:tcPr marL="0" marR="0" marT="0" marB="0" anchor="ctr"/>
                </a:tc>
                <a:tc>
                  <a:txBody>
                    <a:bodyPr/>
                    <a:lstStyle/>
                    <a:p>
                      <a:pPr algn="ctr"/>
                      <a:endParaRPr lang="en-US" sz="100" b="1" dirty="0"/>
                    </a:p>
                  </a:txBody>
                  <a:tcPr marL="0" marR="0" marT="0" marB="0" anchor="ctr">
                    <a:noFill/>
                  </a:tcPr>
                </a:tc>
                <a:tc>
                  <a:txBody>
                    <a:bodyPr/>
                    <a:lstStyle/>
                    <a:p>
                      <a:pPr algn="ctr"/>
                      <a:endParaRPr lang="en-US" sz="100" dirty="0"/>
                    </a:p>
                  </a:txBody>
                  <a:tcPr marL="0" marR="0" marT="0" marB="0" anchor="ctr"/>
                </a:tc>
                <a:tc>
                  <a:txBody>
                    <a:bodyPr/>
                    <a:lstStyle/>
                    <a:p>
                      <a:pPr algn="ctr"/>
                      <a:endParaRPr lang="en-US" sz="100" dirty="0"/>
                    </a:p>
                  </a:txBody>
                  <a:tcPr marL="0" marR="0" marT="0" marB="0" anchor="ctr"/>
                </a:tc>
                <a:tc>
                  <a:txBody>
                    <a:bodyPr/>
                    <a:lstStyle/>
                    <a:p>
                      <a:pPr algn="ctr"/>
                      <a:endParaRPr lang="en-US" sz="100" dirty="0"/>
                    </a:p>
                  </a:txBody>
                  <a:tcPr marL="0" marR="0" marT="0" marB="0" anchor="ctr"/>
                </a:tc>
                <a:tc>
                  <a:txBody>
                    <a:bodyPr/>
                    <a:lstStyle/>
                    <a:p>
                      <a:pPr algn="ctr"/>
                      <a:endParaRPr lang="en-US" sz="100" dirty="0"/>
                    </a:p>
                  </a:txBody>
                  <a:tcPr marL="0" marR="0" marT="0" marB="0" anchor="ctr"/>
                </a:tc>
                <a:extLst>
                  <a:ext uri="{0D108BD9-81ED-4DB2-BD59-A6C34878D82A}">
                    <a16:rowId xmlns:a16="http://schemas.microsoft.com/office/drawing/2014/main" val="10013"/>
                  </a:ext>
                </a:extLst>
              </a:tr>
              <a:tr h="152594">
                <a:tc>
                  <a:txBody>
                    <a:bodyPr/>
                    <a:lstStyle/>
                    <a:p>
                      <a:pPr algn="ctr"/>
                      <a:r>
                        <a:rPr lang="en-US" sz="800" b="1" dirty="0"/>
                        <a:t>SA</a:t>
                      </a:r>
                    </a:p>
                  </a:txBody>
                  <a:tcPr marL="0" marR="0" marT="0" marB="0" anchor="ctr"/>
                </a:tc>
                <a:tc>
                  <a:txBody>
                    <a:bodyPr/>
                    <a:lstStyle/>
                    <a:p>
                      <a:pPr algn="ctr"/>
                      <a:r>
                        <a:rPr lang="en-US" sz="800" dirty="0"/>
                        <a:t>$237.96</a:t>
                      </a:r>
                      <a:endParaRPr lang="en-US" sz="800" b="0" dirty="0"/>
                    </a:p>
                  </a:txBody>
                  <a:tcPr marL="0" marR="0" marT="0" marB="0" anchor="ctr"/>
                </a:tc>
                <a:tc>
                  <a:txBody>
                    <a:bodyPr/>
                    <a:lstStyle/>
                    <a:p>
                      <a:pPr algn="ctr"/>
                      <a:r>
                        <a:rPr lang="en-US" sz="800" dirty="0"/>
                        <a:t>$571.44</a:t>
                      </a:r>
                      <a:endParaRPr lang="en-US" sz="800" b="0" dirty="0"/>
                    </a:p>
                  </a:txBody>
                  <a:tcPr marL="0" marR="0" marT="0" marB="0" anchor="ctr"/>
                </a:tc>
                <a:tc>
                  <a:txBody>
                    <a:bodyPr/>
                    <a:lstStyle/>
                    <a:p>
                      <a:pPr algn="ctr"/>
                      <a:r>
                        <a:rPr lang="en-US" sz="800" dirty="0"/>
                        <a:t>258.35</a:t>
                      </a:r>
                      <a:endParaRPr lang="en-US" sz="800" b="0" dirty="0"/>
                    </a:p>
                  </a:txBody>
                  <a:tcPr marL="0" marR="0" marT="0" marB="0" anchor="ctr"/>
                </a:tc>
                <a:tc>
                  <a:txBody>
                    <a:bodyPr/>
                    <a:lstStyle/>
                    <a:p>
                      <a:pPr algn="ctr"/>
                      <a:r>
                        <a:rPr lang="en-US" sz="800" dirty="0"/>
                        <a:t>$1,067.75</a:t>
                      </a:r>
                      <a:endParaRPr lang="en-US" sz="800" b="0" dirty="0"/>
                    </a:p>
                  </a:txBody>
                  <a:tcPr marL="0" marR="0" marT="0" marB="0" anchor="ctr"/>
                </a:tc>
                <a:tc>
                  <a:txBody>
                    <a:bodyPr/>
                    <a:lstStyle/>
                    <a:p>
                      <a:pPr algn="ctr"/>
                      <a:endParaRPr lang="en-US" sz="800" b="1" dirty="0"/>
                    </a:p>
                  </a:txBody>
                  <a:tcPr marL="0" marR="0" marT="0" marB="0" anchor="ctr"/>
                </a:tc>
                <a:tc>
                  <a:txBody>
                    <a:bodyPr/>
                    <a:lstStyle/>
                    <a:p>
                      <a:pPr algn="ctr"/>
                      <a:r>
                        <a:rPr lang="en-US" sz="800" dirty="0"/>
                        <a:t>$309.00</a:t>
                      </a:r>
                    </a:p>
                  </a:txBody>
                  <a:tcPr marL="0" marR="0" marT="0" marB="0" anchor="ctr"/>
                </a:tc>
                <a:tc>
                  <a:txBody>
                    <a:bodyPr/>
                    <a:lstStyle/>
                    <a:p>
                      <a:pPr algn="ctr"/>
                      <a:r>
                        <a:rPr lang="en-US" sz="800" dirty="0"/>
                        <a:t>$571.65</a:t>
                      </a:r>
                    </a:p>
                  </a:txBody>
                  <a:tcPr marL="0" marR="0" marT="0" marB="0" anchor="ctr"/>
                </a:tc>
                <a:tc>
                  <a:txBody>
                    <a:bodyPr/>
                    <a:lstStyle/>
                    <a:p>
                      <a:pPr algn="ctr"/>
                      <a:r>
                        <a:rPr lang="en-US" sz="800" dirty="0"/>
                        <a:t>$324.45</a:t>
                      </a:r>
                    </a:p>
                  </a:txBody>
                  <a:tcPr marL="0" marR="0" marT="0" marB="0" anchor="ctr"/>
                </a:tc>
                <a:tc>
                  <a:txBody>
                    <a:bodyPr/>
                    <a:lstStyle/>
                    <a:p>
                      <a:pPr algn="ctr"/>
                      <a:r>
                        <a:rPr lang="en-US" sz="800" dirty="0"/>
                        <a:t>$1,205.10</a:t>
                      </a:r>
                    </a:p>
                  </a:txBody>
                  <a:tcPr marL="0" marR="0" marT="0" marB="0" anchor="ctr"/>
                </a:tc>
                <a:tc>
                  <a:txBody>
                    <a:bodyPr/>
                    <a:lstStyle/>
                    <a:p>
                      <a:pPr algn="ctr"/>
                      <a:endParaRPr lang="en-US" sz="800" b="1" dirty="0"/>
                    </a:p>
                  </a:txBody>
                  <a:tcPr marL="0" marR="0" marT="0" marB="0" anchor="ctr"/>
                </a:tc>
                <a:tc>
                  <a:txBody>
                    <a:bodyPr/>
                    <a:lstStyle/>
                    <a:p>
                      <a:pPr algn="ctr"/>
                      <a:r>
                        <a:rPr lang="en-US" sz="800" dirty="0"/>
                        <a:t>$286.90</a:t>
                      </a:r>
                    </a:p>
                  </a:txBody>
                  <a:tcPr marL="0" marR="0" marT="0" marB="0" anchor="ctr"/>
                </a:tc>
                <a:tc>
                  <a:txBody>
                    <a:bodyPr/>
                    <a:lstStyle/>
                    <a:p>
                      <a:pPr algn="ctr"/>
                      <a:r>
                        <a:rPr lang="en-US" sz="800" dirty="0"/>
                        <a:t>$668.00</a:t>
                      </a:r>
                    </a:p>
                  </a:txBody>
                  <a:tcPr marL="0" marR="0" marT="0" marB="0" anchor="ctr"/>
                </a:tc>
                <a:tc>
                  <a:txBody>
                    <a:bodyPr/>
                    <a:lstStyle/>
                    <a:p>
                      <a:pPr algn="ctr"/>
                      <a:r>
                        <a:rPr lang="en-US" sz="800" dirty="0"/>
                        <a:t>$307.50</a:t>
                      </a:r>
                    </a:p>
                  </a:txBody>
                  <a:tcPr marL="0" marR="0" marT="0" marB="0" anchor="ctr"/>
                </a:tc>
                <a:tc>
                  <a:txBody>
                    <a:bodyPr/>
                    <a:lstStyle/>
                    <a:p>
                      <a:pPr algn="ctr"/>
                      <a:r>
                        <a:rPr lang="en-US" sz="800" dirty="0"/>
                        <a:t>$1,262.40</a:t>
                      </a:r>
                    </a:p>
                  </a:txBody>
                  <a:tcPr marL="0" marR="0" marT="0" marB="0" anchor="ctr"/>
                </a:tc>
                <a:extLst>
                  <a:ext uri="{0D108BD9-81ED-4DB2-BD59-A6C34878D82A}">
                    <a16:rowId xmlns:a16="http://schemas.microsoft.com/office/drawing/2014/main" val="10014"/>
                  </a:ext>
                </a:extLst>
              </a:tr>
              <a:tr h="152594">
                <a:tc>
                  <a:txBody>
                    <a:bodyPr/>
                    <a:lstStyle/>
                    <a:p>
                      <a:pPr algn="ctr"/>
                      <a:r>
                        <a:rPr lang="en-US" sz="800" b="1" dirty="0"/>
                        <a:t>Q</a:t>
                      </a:r>
                    </a:p>
                  </a:txBody>
                  <a:tcPr marL="0" marR="0" marT="0" marB="0" anchor="ctr"/>
                </a:tc>
                <a:tc>
                  <a:txBody>
                    <a:bodyPr/>
                    <a:lstStyle/>
                    <a:p>
                      <a:pPr algn="ctr"/>
                      <a:r>
                        <a:rPr lang="en-US" sz="800" dirty="0"/>
                        <a:t>$121.88</a:t>
                      </a:r>
                      <a:endParaRPr lang="en-US" sz="800" b="0" dirty="0"/>
                    </a:p>
                  </a:txBody>
                  <a:tcPr marL="0" marR="0" marT="0" marB="0" anchor="ctr"/>
                </a:tc>
                <a:tc>
                  <a:txBody>
                    <a:bodyPr/>
                    <a:lstStyle/>
                    <a:p>
                      <a:pPr algn="ctr"/>
                      <a:r>
                        <a:rPr lang="en-US" sz="800" dirty="0"/>
                        <a:t>$292.69</a:t>
                      </a:r>
                      <a:endParaRPr lang="en-US" sz="800" b="0" dirty="0"/>
                    </a:p>
                  </a:txBody>
                  <a:tcPr marL="0" marR="0" marT="0" marB="0" anchor="ctr"/>
                </a:tc>
                <a:tc>
                  <a:txBody>
                    <a:bodyPr/>
                    <a:lstStyle/>
                    <a:p>
                      <a:pPr algn="ctr"/>
                      <a:r>
                        <a:rPr lang="en-US" sz="800" dirty="0"/>
                        <a:t>$132.33</a:t>
                      </a:r>
                      <a:endParaRPr lang="en-US" sz="800" b="0" dirty="0"/>
                    </a:p>
                  </a:txBody>
                  <a:tcPr marL="0" marR="0" marT="0" marB="0" anchor="ctr"/>
                </a:tc>
                <a:tc>
                  <a:txBody>
                    <a:bodyPr/>
                    <a:lstStyle/>
                    <a:p>
                      <a:pPr algn="ctr"/>
                      <a:r>
                        <a:rPr lang="en-US" sz="800" dirty="0"/>
                        <a:t>$546.90</a:t>
                      </a:r>
                      <a:endParaRPr lang="en-US" sz="800" b="0" dirty="0"/>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$157.20</a:t>
                      </a:r>
                      <a:endParaRPr lang="en-US" sz="800" b="0" dirty="0"/>
                    </a:p>
                  </a:txBody>
                  <a:tcPr marL="0" marR="0" marT="0" marB="0" anchor="ctr"/>
                </a:tc>
                <a:tc>
                  <a:txBody>
                    <a:bodyPr/>
                    <a:lstStyle/>
                    <a:p>
                      <a:pPr algn="ctr"/>
                      <a:r>
                        <a:rPr lang="en-US" sz="800" dirty="0"/>
                        <a:t>$209.82</a:t>
                      </a:r>
                      <a:endParaRPr lang="en-US" sz="800" b="0" dirty="0"/>
                    </a:p>
                  </a:txBody>
                  <a:tcPr marL="0" marR="0" marT="0" marB="0" anchor="ctr"/>
                </a:tc>
                <a:tc>
                  <a:txBody>
                    <a:bodyPr/>
                    <a:lstStyle/>
                    <a:p>
                      <a:pPr algn="ctr"/>
                      <a:r>
                        <a:rPr lang="en-US" sz="800" dirty="0"/>
                        <a:t>$324.45</a:t>
                      </a:r>
                      <a:endParaRPr lang="en-US" sz="800" b="0" dirty="0"/>
                    </a:p>
                  </a:txBody>
                  <a:tcPr marL="0" marR="0" marT="0" marB="0" anchor="ctr"/>
                </a:tc>
                <a:tc>
                  <a:txBody>
                    <a:bodyPr/>
                    <a:lstStyle/>
                    <a:p>
                      <a:pPr algn="ctr"/>
                      <a:r>
                        <a:rPr lang="en-US" sz="800" dirty="0"/>
                        <a:t>$613.08</a:t>
                      </a:r>
                      <a:endParaRPr lang="en-US" sz="800" b="0" dirty="0"/>
                    </a:p>
                  </a:txBody>
                  <a:tcPr marL="0" marR="0" marT="0" marB="0" anchor="ctr"/>
                </a:tc>
                <a:tc>
                  <a:txBody>
                    <a:bodyPr/>
                    <a:lstStyle/>
                    <a:p>
                      <a:pPr algn="ctr"/>
                      <a:endParaRPr lang="en-US" sz="800" b="1" dirty="0"/>
                    </a:p>
                  </a:txBody>
                  <a:tcPr marL="0" marR="0" marT="0" marB="0" anchor="ctr">
                    <a:noFill/>
                  </a:tcPr>
                </a:tc>
                <a:tc>
                  <a:txBody>
                    <a:bodyPr/>
                    <a:lstStyle/>
                    <a:p>
                      <a:pPr algn="ctr"/>
                      <a:r>
                        <a:rPr lang="en-US" sz="800" dirty="0"/>
                        <a:t>$148.90</a:t>
                      </a:r>
                      <a:endParaRPr lang="en-US" sz="800" b="0" dirty="0"/>
                    </a:p>
                  </a:txBody>
                  <a:tcPr marL="0" marR="0" marT="0" marB="0" anchor="ctr"/>
                </a:tc>
                <a:tc>
                  <a:txBody>
                    <a:bodyPr/>
                    <a:lstStyle/>
                    <a:p>
                      <a:pPr algn="ctr"/>
                      <a:r>
                        <a:rPr lang="en-US" sz="800" dirty="0"/>
                        <a:t>$345.00</a:t>
                      </a:r>
                      <a:endParaRPr lang="en-US" sz="800" b="0" dirty="0"/>
                    </a:p>
                  </a:txBody>
                  <a:tcPr marL="0" marR="0" marT="0" marB="0" anchor="ctr"/>
                </a:tc>
                <a:tc>
                  <a:txBody>
                    <a:bodyPr/>
                    <a:lstStyle/>
                    <a:p>
                      <a:pPr algn="ctr"/>
                      <a:r>
                        <a:rPr lang="en-US" sz="800" dirty="0"/>
                        <a:t>$159.50</a:t>
                      </a:r>
                      <a:endParaRPr lang="en-US" sz="800" b="0" dirty="0"/>
                    </a:p>
                  </a:txBody>
                  <a:tcPr marL="0" marR="0" marT="0" marB="0" anchor="ctr"/>
                </a:tc>
                <a:tc>
                  <a:txBody>
                    <a:bodyPr/>
                    <a:lstStyle/>
                    <a:p>
                      <a:pPr algn="ctr"/>
                      <a:r>
                        <a:rPr lang="en-US" sz="800" dirty="0"/>
                        <a:t>$653.40</a:t>
                      </a:r>
                      <a:endParaRPr lang="en-US" sz="800" b="0" dirty="0"/>
                    </a:p>
                  </a:txBody>
                  <a:tcPr marL="0" marR="0" marT="0" marB="0" anchor="ctr"/>
                </a:tc>
                <a:extLst>
                  <a:ext uri="{0D108BD9-81ED-4DB2-BD59-A6C34878D82A}">
                    <a16:rowId xmlns:a16="http://schemas.microsoft.com/office/drawing/2014/main" val="10015"/>
                  </a:ext>
                </a:extLst>
              </a:tr>
              <a:tr h="152594">
                <a:tc>
                  <a:txBody>
                    <a:bodyPr/>
                    <a:lstStyle/>
                    <a:p>
                      <a:pPr algn="ctr"/>
                      <a:r>
                        <a:rPr lang="en-US" sz="800" b="1" dirty="0"/>
                        <a:t>M</a:t>
                      </a:r>
                    </a:p>
                  </a:txBody>
                  <a:tcPr marL="0" marR="0" marT="0" marB="0" anchor="ctr"/>
                </a:tc>
                <a:tc>
                  <a:txBody>
                    <a:bodyPr/>
                    <a:lstStyle/>
                    <a:p>
                      <a:pPr algn="ctr"/>
                      <a:r>
                        <a:rPr lang="en-US" sz="800" dirty="0"/>
                        <a:t>$40.62</a:t>
                      </a:r>
                      <a:endParaRPr lang="en-US" sz="800" b="0" dirty="0"/>
                    </a:p>
                  </a:txBody>
                  <a:tcPr marL="0" marR="0" marT="0" marB="0" anchor="ctr"/>
                </a:tc>
                <a:tc>
                  <a:txBody>
                    <a:bodyPr/>
                    <a:lstStyle/>
                    <a:p>
                      <a:pPr algn="ctr"/>
                      <a:r>
                        <a:rPr lang="en-US" sz="800" dirty="0"/>
                        <a:t>$97.56</a:t>
                      </a:r>
                      <a:endParaRPr lang="en-US" sz="800" b="0" dirty="0"/>
                    </a:p>
                  </a:txBody>
                  <a:tcPr marL="0" marR="0" marT="0" marB="0" anchor="ctr"/>
                </a:tc>
                <a:tc>
                  <a:txBody>
                    <a:bodyPr/>
                    <a:lstStyle/>
                    <a:p>
                      <a:pPr algn="ctr"/>
                      <a:r>
                        <a:rPr lang="en-US" sz="800" dirty="0"/>
                        <a:t>$44.11</a:t>
                      </a:r>
                      <a:endParaRPr lang="en-US" sz="800" b="0" dirty="0"/>
                    </a:p>
                  </a:txBody>
                  <a:tcPr marL="0" marR="0" marT="0" marB="0" anchor="ctr"/>
                </a:tc>
                <a:tc>
                  <a:txBody>
                    <a:bodyPr/>
                    <a:lstStyle/>
                    <a:p>
                      <a:pPr algn="ctr"/>
                      <a:r>
                        <a:rPr lang="en-US" sz="800" dirty="0"/>
                        <a:t>$182.29</a:t>
                      </a:r>
                      <a:endParaRPr lang="en-US" sz="800" b="0" dirty="0"/>
                    </a:p>
                  </a:txBody>
                  <a:tcPr marL="0" marR="0" marT="0" marB="0" anchor="ctr"/>
                </a:tc>
                <a:tc>
                  <a:txBody>
                    <a:bodyPr/>
                    <a:lstStyle/>
                    <a:p>
                      <a:pPr algn="ctr"/>
                      <a:endParaRPr lang="en-US" sz="800" b="1" dirty="0"/>
                    </a:p>
                  </a:txBody>
                  <a:tcPr marL="0" marR="0" marT="0" marB="0" anchor="ctr"/>
                </a:tc>
                <a:tc>
                  <a:txBody>
                    <a:bodyPr/>
                    <a:lstStyle/>
                    <a:p>
                      <a:pPr algn="ctr"/>
                      <a:r>
                        <a:rPr lang="en-US" sz="800" dirty="0"/>
                        <a:t>$53.40</a:t>
                      </a:r>
                      <a:endParaRPr lang="en-US" sz="800" b="0" dirty="0"/>
                    </a:p>
                  </a:txBody>
                  <a:tcPr marL="0" marR="0" marT="0" marB="0" anchor="ctr"/>
                </a:tc>
                <a:tc>
                  <a:txBody>
                    <a:bodyPr/>
                    <a:lstStyle/>
                    <a:p>
                      <a:pPr algn="ctr"/>
                      <a:r>
                        <a:rPr lang="en-US" sz="800" dirty="0"/>
                        <a:t>$98.79</a:t>
                      </a:r>
                      <a:endParaRPr lang="en-US" sz="800" b="0" dirty="0"/>
                    </a:p>
                  </a:txBody>
                  <a:tcPr marL="0" marR="0" marT="0" marB="0" anchor="ctr"/>
                </a:tc>
                <a:tc>
                  <a:txBody>
                    <a:bodyPr/>
                    <a:lstStyle/>
                    <a:p>
                      <a:pPr algn="ctr"/>
                      <a:r>
                        <a:rPr lang="en-US" sz="800" dirty="0"/>
                        <a:t>$56.07</a:t>
                      </a:r>
                      <a:endParaRPr lang="en-US" sz="800" b="0" dirty="0"/>
                    </a:p>
                  </a:txBody>
                  <a:tcPr marL="0" marR="0" marT="0" marB="0" anchor="ctr"/>
                </a:tc>
                <a:tc>
                  <a:txBody>
                    <a:bodyPr/>
                    <a:lstStyle/>
                    <a:p>
                      <a:pPr algn="ctr"/>
                      <a:r>
                        <a:rPr lang="en-US" sz="800" dirty="0"/>
                        <a:t>$208.26</a:t>
                      </a:r>
                      <a:endParaRPr lang="en-US" sz="800" b="0" dirty="0"/>
                    </a:p>
                  </a:txBody>
                  <a:tcPr marL="0" marR="0" marT="0" marB="0" anchor="ctr"/>
                </a:tc>
                <a:tc>
                  <a:txBody>
                    <a:bodyPr/>
                    <a:lstStyle/>
                    <a:p>
                      <a:pPr algn="ctr"/>
                      <a:endParaRPr lang="en-US" sz="800" b="1" dirty="0"/>
                    </a:p>
                  </a:txBody>
                  <a:tcPr marL="0" marR="0" marT="0" marB="0" anchor="ctr"/>
                </a:tc>
                <a:tc>
                  <a:txBody>
                    <a:bodyPr/>
                    <a:lstStyle/>
                    <a:p>
                      <a:pPr algn="ctr"/>
                      <a:r>
                        <a:rPr lang="en-US" sz="800" dirty="0"/>
                        <a:t>$52.25</a:t>
                      </a:r>
                      <a:endParaRPr lang="en-US" sz="800" b="0" dirty="0"/>
                    </a:p>
                  </a:txBody>
                  <a:tcPr marL="0" marR="0" marT="0" marB="0" anchor="ctr"/>
                </a:tc>
                <a:tc>
                  <a:txBody>
                    <a:bodyPr/>
                    <a:lstStyle/>
                    <a:p>
                      <a:pPr algn="ctr"/>
                      <a:r>
                        <a:rPr lang="en-US" sz="800" dirty="0"/>
                        <a:t>$117.00</a:t>
                      </a:r>
                      <a:endParaRPr lang="en-US" sz="800" b="0" dirty="0"/>
                    </a:p>
                  </a:txBody>
                  <a:tcPr marL="0" marR="0" marT="0" marB="0" anchor="ctr"/>
                </a:tc>
                <a:tc>
                  <a:txBody>
                    <a:bodyPr/>
                    <a:lstStyle/>
                    <a:p>
                      <a:pPr algn="ctr"/>
                      <a:r>
                        <a:rPr lang="en-US" sz="800" dirty="0"/>
                        <a:t>$55.75</a:t>
                      </a:r>
                      <a:endParaRPr lang="en-US" sz="800" b="0" dirty="0"/>
                    </a:p>
                  </a:txBody>
                  <a:tcPr marL="0" marR="0" marT="0" marB="0" anchor="ctr"/>
                </a:tc>
                <a:tc>
                  <a:txBody>
                    <a:bodyPr/>
                    <a:lstStyle/>
                    <a:p>
                      <a:pPr algn="ctr"/>
                      <a:r>
                        <a:rPr lang="en-US" sz="800" dirty="0"/>
                        <a:t>$225.00</a:t>
                      </a:r>
                      <a:endParaRPr lang="en-US" sz="800" b="0" dirty="0"/>
                    </a:p>
                  </a:txBody>
                  <a:tcPr marL="0" marR="0" marT="0" marB="0" anchor="ctr"/>
                </a:tc>
                <a:extLst>
                  <a:ext uri="{0D108BD9-81ED-4DB2-BD59-A6C34878D82A}">
                    <a16:rowId xmlns:a16="http://schemas.microsoft.com/office/drawing/2014/main" val="10016"/>
                  </a:ext>
                </a:extLst>
              </a:tr>
            </a:tbl>
          </a:graphicData>
        </a:graphic>
      </p:graphicFrame>
      <p:graphicFrame>
        <p:nvGraphicFramePr>
          <p:cNvPr id="24" name="Table 23"/>
          <p:cNvGraphicFramePr>
            <a:graphicFrameLocks noGrp="1"/>
          </p:cNvGraphicFramePr>
          <p:nvPr/>
        </p:nvGraphicFramePr>
        <p:xfrm>
          <a:off x="1919536" y="3930913"/>
          <a:ext cx="2716638" cy="2621862"/>
        </p:xfrm>
        <a:graphic>
          <a:graphicData uri="http://schemas.openxmlformats.org/drawingml/2006/table">
            <a:tbl>
              <a:tblPr firstRow="1" bandRow="1">
                <a:tableStyleId>{3B4B98B0-60AC-42C2-AFA5-B58CD77FA1E5}</a:tableStyleId>
              </a:tblPr>
              <a:tblGrid>
                <a:gridCol w="412382">
                  <a:extLst>
                    <a:ext uri="{9D8B030D-6E8A-4147-A177-3AD203B41FA5}">
                      <a16:colId xmlns:a16="http://schemas.microsoft.com/office/drawing/2014/main" val="20000"/>
                    </a:ext>
                  </a:extLst>
                </a:gridCol>
                <a:gridCol w="589249">
                  <a:extLst>
                    <a:ext uri="{9D8B030D-6E8A-4147-A177-3AD203B41FA5}">
                      <a16:colId xmlns:a16="http://schemas.microsoft.com/office/drawing/2014/main" val="20001"/>
                    </a:ext>
                  </a:extLst>
                </a:gridCol>
                <a:gridCol w="571669">
                  <a:extLst>
                    <a:ext uri="{9D8B030D-6E8A-4147-A177-3AD203B41FA5}">
                      <a16:colId xmlns:a16="http://schemas.microsoft.com/office/drawing/2014/main" val="20002"/>
                    </a:ext>
                  </a:extLst>
                </a:gridCol>
                <a:gridCol w="571669">
                  <a:extLst>
                    <a:ext uri="{9D8B030D-6E8A-4147-A177-3AD203B41FA5}">
                      <a16:colId xmlns:a16="http://schemas.microsoft.com/office/drawing/2014/main" val="20003"/>
                    </a:ext>
                  </a:extLst>
                </a:gridCol>
                <a:gridCol w="571669">
                  <a:extLst>
                    <a:ext uri="{9D8B030D-6E8A-4147-A177-3AD203B41FA5}">
                      <a16:colId xmlns:a16="http://schemas.microsoft.com/office/drawing/2014/main" val="20004"/>
                    </a:ext>
                  </a:extLst>
                </a:gridCol>
              </a:tblGrid>
              <a:tr h="191725">
                <a:tc gridSpan="5">
                  <a:txBody>
                    <a:bodyPr/>
                    <a:lstStyle/>
                    <a:p>
                      <a:pPr algn="ctr"/>
                      <a:r>
                        <a:rPr lang="en-US" sz="1000" dirty="0"/>
                        <a:t>Approved</a:t>
                      </a:r>
                      <a:r>
                        <a:rPr lang="en-US" sz="1000" baseline="0" dirty="0"/>
                        <a:t> Insurance Summary for XYZ Corp</a:t>
                      </a:r>
                      <a:endParaRPr lang="en-US" sz="1000" b="1" dirty="0">
                        <a:solidFill>
                          <a:srgbClr val="000000"/>
                        </a:solidFill>
                      </a:endParaRPr>
                    </a:p>
                  </a:txBody>
                  <a:tcPr anchor="ctr">
                    <a:lnT w="12700" cmpd="sng">
                      <a:noFill/>
                    </a:lnT>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tc hMerge="1">
                  <a:txBody>
                    <a:bodyPr/>
                    <a:lstStyle/>
                    <a:p>
                      <a:pPr algn="ctr"/>
                      <a:endParaRPr lang="en-US" sz="1000" b="1" dirty="0">
                        <a:solidFill>
                          <a:srgbClr val="000000"/>
                        </a:solidFill>
                      </a:endParaRPr>
                    </a:p>
                  </a:txBody>
                  <a:tcPr/>
                </a:tc>
                <a:extLst>
                  <a:ext uri="{0D108BD9-81ED-4DB2-BD59-A6C34878D82A}">
                    <a16:rowId xmlns:a16="http://schemas.microsoft.com/office/drawing/2014/main" val="10000"/>
                  </a:ext>
                </a:extLst>
              </a:tr>
              <a:tr h="152594">
                <a:tc gridSpan="5">
                  <a:txBody>
                    <a:bodyPr/>
                    <a:lstStyle/>
                    <a:p>
                      <a:pPr algn="ctr"/>
                      <a:r>
                        <a:rPr lang="en-US" sz="800" b="1" dirty="0"/>
                        <a:t>Principal 10-Year Term</a:t>
                      </a:r>
                    </a:p>
                  </a:txBody>
                  <a:tcPr marL="0" marR="0" marT="0" marB="0" anchor="ctr"/>
                </a:tc>
                <a:tc hMerge="1">
                  <a:txBody>
                    <a:bodyPr/>
                    <a:lstStyle/>
                    <a:p>
                      <a:pPr algn="ctr"/>
                      <a:endParaRPr lang="en-US" sz="800" b="1" dirty="0"/>
                    </a:p>
                  </a:txBody>
                  <a:tcPr/>
                </a:tc>
                <a:tc hMerge="1">
                  <a:txBody>
                    <a:bodyPr/>
                    <a:lstStyle/>
                    <a:p>
                      <a:pPr algn="ctr"/>
                      <a:endParaRPr lang="en-US" sz="800" b="1" dirty="0"/>
                    </a:p>
                  </a:txBody>
                  <a:tcPr/>
                </a:tc>
                <a:tc hMerge="1">
                  <a:txBody>
                    <a:bodyPr/>
                    <a:lstStyle/>
                    <a:p>
                      <a:pPr algn="ctr"/>
                      <a:endParaRPr lang="en-US" sz="800" b="1" dirty="0"/>
                    </a:p>
                  </a:txBody>
                  <a:tcPr/>
                </a:tc>
                <a:tc hMerge="1">
                  <a:txBody>
                    <a:bodyPr/>
                    <a:lstStyle/>
                    <a:p>
                      <a:pPr algn="ctr"/>
                      <a:endParaRPr lang="en-US" sz="800" b="1" dirty="0"/>
                    </a:p>
                  </a:txBody>
                  <a:tcPr/>
                </a:tc>
                <a:extLst>
                  <a:ext uri="{0D108BD9-81ED-4DB2-BD59-A6C34878D82A}">
                    <a16:rowId xmlns:a16="http://schemas.microsoft.com/office/drawing/2014/main" val="10001"/>
                  </a:ext>
                </a:extLst>
              </a:tr>
              <a:tr h="167446">
                <a:tc>
                  <a:txBody>
                    <a:bodyPr/>
                    <a:lstStyle/>
                    <a:p>
                      <a:pPr algn="ctr"/>
                      <a:r>
                        <a:rPr lang="en-US" sz="800" b="1" dirty="0"/>
                        <a:t>Year</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1</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2</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Executive 3</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b="1" dirty="0"/>
                        <a:t>Total</a:t>
                      </a: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152594">
                <a:tc>
                  <a:txBody>
                    <a:bodyPr/>
                    <a:lstStyle/>
                    <a:p>
                      <a:pPr algn="ctr"/>
                      <a:r>
                        <a:rPr lang="en-US" sz="800" b="1" dirty="0"/>
                        <a:t>1</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$464.30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$4,775.00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$504.10</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$5,743.40</a:t>
                      </a:r>
                    </a:p>
                  </a:txBody>
                  <a:tcPr marL="0" marR="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3"/>
                  </a:ext>
                </a:extLst>
              </a:tr>
              <a:tr h="152206">
                <a:tc>
                  <a:txBody>
                    <a:bodyPr/>
                    <a:lstStyle/>
                    <a:p>
                      <a:pPr algn="ctr"/>
                      <a:r>
                        <a:rPr lang="en-US" sz="800" b="1" dirty="0"/>
                        <a:t>2</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4"/>
                  </a:ext>
                </a:extLst>
              </a:tr>
              <a:tr h="152594">
                <a:tc>
                  <a:txBody>
                    <a:bodyPr/>
                    <a:lstStyle/>
                    <a:p>
                      <a:pPr algn="ctr"/>
                      <a:r>
                        <a:rPr lang="en-US" sz="800" b="1" dirty="0"/>
                        <a:t>3</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5"/>
                  </a:ext>
                </a:extLst>
              </a:tr>
              <a:tr h="152594">
                <a:tc>
                  <a:txBody>
                    <a:bodyPr/>
                    <a:lstStyle/>
                    <a:p>
                      <a:pPr algn="ctr"/>
                      <a:r>
                        <a:rPr lang="en-US" sz="800" b="1" dirty="0"/>
                        <a:t>4</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6"/>
                  </a:ext>
                </a:extLst>
              </a:tr>
              <a:tr h="152594">
                <a:tc>
                  <a:txBody>
                    <a:bodyPr/>
                    <a:lstStyle/>
                    <a:p>
                      <a:pPr algn="ctr"/>
                      <a:r>
                        <a:rPr lang="en-US" sz="800" b="1" dirty="0"/>
                        <a:t>5</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7"/>
                  </a:ext>
                </a:extLst>
              </a:tr>
              <a:tr h="152594">
                <a:tc>
                  <a:txBody>
                    <a:bodyPr/>
                    <a:lstStyle/>
                    <a:p>
                      <a:pPr algn="ctr"/>
                      <a:r>
                        <a:rPr lang="en-US" sz="800" b="1" dirty="0"/>
                        <a:t>6</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8"/>
                  </a:ext>
                </a:extLst>
              </a:tr>
              <a:tr h="152594">
                <a:tc>
                  <a:txBody>
                    <a:bodyPr/>
                    <a:lstStyle/>
                    <a:p>
                      <a:pPr algn="ctr"/>
                      <a:r>
                        <a:rPr lang="en-US" sz="800" b="1" dirty="0"/>
                        <a:t>7</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09"/>
                  </a:ext>
                </a:extLst>
              </a:tr>
              <a:tr h="152594">
                <a:tc>
                  <a:txBody>
                    <a:bodyPr/>
                    <a:lstStyle/>
                    <a:p>
                      <a:pPr algn="ctr"/>
                      <a:r>
                        <a:rPr lang="en-US" sz="800" b="1" dirty="0"/>
                        <a:t>8</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10"/>
                  </a:ext>
                </a:extLst>
              </a:tr>
              <a:tr h="152594">
                <a:tc>
                  <a:txBody>
                    <a:bodyPr/>
                    <a:lstStyle/>
                    <a:p>
                      <a:pPr algn="ctr"/>
                      <a:r>
                        <a:rPr lang="en-US" sz="800" b="1" dirty="0"/>
                        <a:t>9</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$4,775.00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$5,743.40</a:t>
                      </a:r>
                    </a:p>
                  </a:txBody>
                  <a:tcPr marL="0" marR="0" marT="0" marB="0" anchor="ctr"/>
                </a:tc>
                <a:extLst>
                  <a:ext uri="{0D108BD9-81ED-4DB2-BD59-A6C34878D82A}">
                    <a16:rowId xmlns:a16="http://schemas.microsoft.com/office/drawing/2014/main" val="10011"/>
                  </a:ext>
                </a:extLst>
              </a:tr>
              <a:tr h="152594">
                <a:tc>
                  <a:txBody>
                    <a:bodyPr/>
                    <a:lstStyle/>
                    <a:p>
                      <a:pPr algn="ctr"/>
                      <a:r>
                        <a:rPr lang="en-US" sz="800" b="1" dirty="0"/>
                        <a:t>10</a:t>
                      </a:r>
                    </a:p>
                  </a:txBody>
                  <a:tcPr marL="0" marR="0" marT="0" marB="0" anchor="ctr"/>
                </a:tc>
                <a:tc>
                  <a:txBody>
                    <a:bodyPr/>
                    <a:lstStyle/>
                    <a:p>
                      <a:pPr algn="ctr"/>
                      <a:r>
                        <a:rPr lang="en-US" sz="800" dirty="0"/>
                        <a:t>$464.30</a:t>
                      </a:r>
                    </a:p>
                  </a:txBody>
                  <a:tcPr marL="0" marR="0" marT="0" marB="0" anchor="ctr"/>
                </a:tc>
                <a:tc>
                  <a:txBody>
                    <a:bodyPr/>
                    <a:lstStyle/>
                    <a:p>
                      <a:pPr algn="ctr"/>
                      <a:r>
                        <a:rPr lang="en-US" sz="800" dirty="0"/>
                        <a:t>$1,115.00</a:t>
                      </a:r>
                    </a:p>
                  </a:txBody>
                  <a:tcPr marL="0" marR="0" marT="0" marB="0" anchor="ctr"/>
                </a:tc>
                <a:tc>
                  <a:txBody>
                    <a:bodyPr/>
                    <a:lstStyle/>
                    <a:p>
                      <a:pPr algn="ctr"/>
                      <a:r>
                        <a:rPr lang="en-US" sz="800" dirty="0"/>
                        <a:t>$504.10</a:t>
                      </a:r>
                    </a:p>
                  </a:txBody>
                  <a:tcPr marL="0" marR="0" marT="0" marB="0" anchor="ctr"/>
                </a:tc>
                <a:tc>
                  <a:txBody>
                    <a:bodyPr/>
                    <a:lstStyle/>
                    <a:p>
                      <a:pPr algn="ctr"/>
                      <a:r>
                        <a:rPr lang="en-US" sz="800" dirty="0"/>
                        <a:t>$2083.40</a:t>
                      </a:r>
                    </a:p>
                  </a:txBody>
                  <a:tcPr marL="0" marR="0" marT="0" marB="0" anchor="ctr"/>
                </a:tc>
                <a:extLst>
                  <a:ext uri="{0D108BD9-81ED-4DB2-BD59-A6C34878D82A}">
                    <a16:rowId xmlns:a16="http://schemas.microsoft.com/office/drawing/2014/main" val="10012"/>
                  </a:ext>
                </a:extLst>
              </a:tr>
              <a:tr h="74648">
                <a:tc>
                  <a:txBody>
                    <a:bodyPr/>
                    <a:lstStyle/>
                    <a:p>
                      <a:pPr algn="ctr"/>
                      <a:endParaRPr lang="en-US" sz="100" b="1"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tc>
                  <a:txBody>
                    <a:bodyPr/>
                    <a:lstStyle/>
                    <a:p>
                      <a:pPr algn="ctr"/>
                      <a:endParaRPr lang="en-US" sz="100" b="0" dirty="0"/>
                    </a:p>
                  </a:txBody>
                  <a:tcPr marL="0" marR="0" marT="0" marB="0" anchor="ctr"/>
                </a:tc>
                <a:extLst>
                  <a:ext uri="{0D108BD9-81ED-4DB2-BD59-A6C34878D82A}">
                    <a16:rowId xmlns:a16="http://schemas.microsoft.com/office/drawing/2014/main" val="10013"/>
                  </a:ext>
                </a:extLst>
              </a:tr>
              <a:tr h="152594">
                <a:tc>
                  <a:txBody>
                    <a:bodyPr/>
                    <a:lstStyle/>
                    <a:p>
                      <a:pPr algn="ctr"/>
                      <a:r>
                        <a:rPr lang="en-US" sz="800" b="1" dirty="0"/>
                        <a:t>SA</a:t>
                      </a:r>
                    </a:p>
                  </a:txBody>
                  <a:tcPr marL="0" marR="0" marT="0" marB="0" anchor="ctr"/>
                </a:tc>
                <a:tc>
                  <a:txBody>
                    <a:bodyPr/>
                    <a:lstStyle/>
                    <a:p>
                      <a:pPr algn="ctr"/>
                      <a:r>
                        <a:rPr lang="en-US" sz="800" dirty="0"/>
                        <a:t>$237.96</a:t>
                      </a:r>
                      <a:endParaRPr lang="en-US" sz="800" b="0" dirty="0"/>
                    </a:p>
                  </a:txBody>
                  <a:tcPr marL="0" marR="0" marT="0" marB="0" anchor="ctr"/>
                </a:tc>
                <a:tc>
                  <a:txBody>
                    <a:bodyPr/>
                    <a:lstStyle/>
                    <a:p>
                      <a:pPr algn="ctr"/>
                      <a:r>
                        <a:rPr lang="en-US" sz="800" dirty="0"/>
                        <a:t>$2,436.94</a:t>
                      </a:r>
                      <a:endParaRPr lang="en-US" sz="800" b="0" dirty="0"/>
                    </a:p>
                  </a:txBody>
                  <a:tcPr marL="0" marR="0" marT="0" marB="0" anchor="ctr"/>
                </a:tc>
                <a:tc>
                  <a:txBody>
                    <a:bodyPr/>
                    <a:lstStyle/>
                    <a:p>
                      <a:pPr algn="ctr"/>
                      <a:r>
                        <a:rPr lang="en-US" sz="800" dirty="0"/>
                        <a:t>$258.35</a:t>
                      </a:r>
                      <a:endParaRPr lang="en-US" sz="800" b="0" dirty="0"/>
                    </a:p>
                  </a:txBody>
                  <a:tcPr marL="0" marR="0" marT="0" marB="0" anchor="ctr"/>
                </a:tc>
                <a:tc>
                  <a:txBody>
                    <a:bodyPr/>
                    <a:lstStyle/>
                    <a:p>
                      <a:pPr algn="ctr"/>
                      <a:r>
                        <a:rPr lang="en-US" sz="800" dirty="0"/>
                        <a:t>$2,933.25</a:t>
                      </a:r>
                      <a:endParaRPr lang="en-US" sz="800" b="0" dirty="0"/>
                    </a:p>
                  </a:txBody>
                  <a:tcPr marL="0" marR="0" marT="0" marB="0" anchor="ctr"/>
                </a:tc>
                <a:extLst>
                  <a:ext uri="{0D108BD9-81ED-4DB2-BD59-A6C34878D82A}">
                    <a16:rowId xmlns:a16="http://schemas.microsoft.com/office/drawing/2014/main" val="10014"/>
                  </a:ext>
                </a:extLst>
              </a:tr>
              <a:tr h="152594">
                <a:tc>
                  <a:txBody>
                    <a:bodyPr/>
                    <a:lstStyle/>
                    <a:p>
                      <a:pPr algn="ctr"/>
                      <a:r>
                        <a:rPr lang="en-US" sz="800" b="1" dirty="0"/>
                        <a:t>Q</a:t>
                      </a:r>
                    </a:p>
                  </a:txBody>
                  <a:tcPr marL="0" marR="0" marT="0" marB="0" anchor="ctr"/>
                </a:tc>
                <a:tc>
                  <a:txBody>
                    <a:bodyPr/>
                    <a:lstStyle/>
                    <a:p>
                      <a:pPr algn="ctr"/>
                      <a:r>
                        <a:rPr lang="en-US" sz="800" dirty="0"/>
                        <a:t>$121.88</a:t>
                      </a:r>
                      <a:endParaRPr lang="en-US" sz="800" b="0" dirty="0"/>
                    </a:p>
                  </a:txBody>
                  <a:tcPr marL="0" marR="0" marT="0" marB="0" anchor="ctr"/>
                </a:tc>
                <a:tc>
                  <a:txBody>
                    <a:bodyPr/>
                    <a:lstStyle/>
                    <a:p>
                      <a:pPr algn="ctr"/>
                      <a:r>
                        <a:rPr lang="en-US" sz="800" dirty="0"/>
                        <a:t>$1,248.19</a:t>
                      </a:r>
                      <a:endParaRPr lang="en-US" sz="800" b="0" dirty="0"/>
                    </a:p>
                  </a:txBody>
                  <a:tcPr marL="0" marR="0" marT="0" marB="0" anchor="ctr"/>
                </a:tc>
                <a:tc>
                  <a:txBody>
                    <a:bodyPr/>
                    <a:lstStyle/>
                    <a:p>
                      <a:pPr algn="ctr"/>
                      <a:r>
                        <a:rPr lang="en-US" sz="800" dirty="0"/>
                        <a:t>$132.33</a:t>
                      </a:r>
                      <a:endParaRPr lang="en-US" sz="800" b="0" dirty="0"/>
                    </a:p>
                  </a:txBody>
                  <a:tcPr marL="0" marR="0" marT="0" marB="0" anchor="ctr"/>
                </a:tc>
                <a:tc>
                  <a:txBody>
                    <a:bodyPr/>
                    <a:lstStyle/>
                    <a:p>
                      <a:pPr algn="ctr"/>
                      <a:r>
                        <a:rPr lang="en-US" sz="800" dirty="0"/>
                        <a:t>$1,502.40</a:t>
                      </a:r>
                      <a:endParaRPr lang="en-US" sz="800" b="0" dirty="0"/>
                    </a:p>
                  </a:txBody>
                  <a:tcPr marL="0" marR="0" marT="0" marB="0" anchor="ctr"/>
                </a:tc>
                <a:extLst>
                  <a:ext uri="{0D108BD9-81ED-4DB2-BD59-A6C34878D82A}">
                    <a16:rowId xmlns:a16="http://schemas.microsoft.com/office/drawing/2014/main" val="10015"/>
                  </a:ext>
                </a:extLst>
              </a:tr>
              <a:tr h="152594">
                <a:tc>
                  <a:txBody>
                    <a:bodyPr/>
                    <a:lstStyle/>
                    <a:p>
                      <a:pPr algn="ctr"/>
                      <a:r>
                        <a:rPr lang="en-US" sz="800" b="1" dirty="0"/>
                        <a:t>M</a:t>
                      </a:r>
                    </a:p>
                  </a:txBody>
                  <a:tcPr marL="0" marR="0" marT="0" marB="0" anchor="ctr"/>
                </a:tc>
                <a:tc>
                  <a:txBody>
                    <a:bodyPr/>
                    <a:lstStyle/>
                    <a:p>
                      <a:pPr algn="ctr"/>
                      <a:r>
                        <a:rPr lang="en-US" sz="800" dirty="0"/>
                        <a:t>$40.62</a:t>
                      </a:r>
                      <a:endParaRPr lang="en-US" sz="800" b="0" dirty="0"/>
                    </a:p>
                  </a:txBody>
                  <a:tcPr marL="0" marR="0" marT="0" marB="0" anchor="ctr"/>
                </a:tc>
                <a:tc>
                  <a:txBody>
                    <a:bodyPr/>
                    <a:lstStyle/>
                    <a:p>
                      <a:pPr algn="ctr"/>
                      <a:r>
                        <a:rPr lang="en-US" sz="800" dirty="0"/>
                        <a:t>$416.06</a:t>
                      </a:r>
                      <a:endParaRPr lang="en-US" sz="800" b="0" dirty="0"/>
                    </a:p>
                  </a:txBody>
                  <a:tcPr marL="0" marR="0" marT="0" marB="0" anchor="ctr"/>
                </a:tc>
                <a:tc>
                  <a:txBody>
                    <a:bodyPr/>
                    <a:lstStyle/>
                    <a:p>
                      <a:pPr algn="ctr"/>
                      <a:r>
                        <a:rPr lang="en-US" sz="800" dirty="0"/>
                        <a:t>$44.11</a:t>
                      </a:r>
                      <a:endParaRPr lang="en-US" sz="800" b="0" dirty="0"/>
                    </a:p>
                  </a:txBody>
                  <a:tcPr marL="0" marR="0" marT="0" marB="0" anchor="ctr"/>
                </a:tc>
                <a:tc>
                  <a:txBody>
                    <a:bodyPr/>
                    <a:lstStyle/>
                    <a:p>
                      <a:pPr algn="ctr"/>
                      <a:r>
                        <a:rPr lang="en-US" sz="800" dirty="0"/>
                        <a:t>$500.79</a:t>
                      </a:r>
                      <a:endParaRPr lang="en-US" sz="800" b="0" dirty="0"/>
                    </a:p>
                  </a:txBody>
                  <a:tcPr marL="0" marR="0" marT="0" marB="0" anchor="ctr"/>
                </a:tc>
                <a:extLst>
                  <a:ext uri="{0D108BD9-81ED-4DB2-BD59-A6C34878D82A}">
                    <a16:rowId xmlns:a16="http://schemas.microsoft.com/office/drawing/2014/main" val="10016"/>
                  </a:ext>
                </a:extLst>
              </a:tr>
            </a:tbl>
          </a:graphicData>
        </a:graphic>
      </p:graphicFrame>
      <p:sp>
        <p:nvSpPr>
          <p:cNvPr id="14" name="Rectangle 13"/>
          <p:cNvSpPr/>
          <p:nvPr/>
        </p:nvSpPr>
        <p:spPr>
          <a:xfrm>
            <a:off x="10128448" y="6368109"/>
            <a:ext cx="418704" cy="369332"/>
          </a:xfrm>
          <a:prstGeom prst="rect">
            <a:avLst/>
          </a:prstGeom>
        </p:spPr>
        <p:txBody>
          <a:bodyPr wrap="none">
            <a:spAutoFit/>
          </a:bodyPr>
          <a:lstStyle/>
          <a:p>
            <a:r>
              <a:rPr lang="en-US" dirty="0"/>
              <a:t>31</a:t>
            </a:r>
          </a:p>
        </p:txBody>
      </p:sp>
    </p:spTree>
    <p:extLst>
      <p:ext uri="{BB962C8B-B14F-4D97-AF65-F5344CB8AC3E}">
        <p14:creationId xmlns:p14="http://schemas.microsoft.com/office/powerpoint/2010/main" val="128705081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847528" y="181142"/>
            <a:ext cx="279467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latin typeface="+mj-lt"/>
              </a:rPr>
              <a:t>Personal Coverage</a:t>
            </a:r>
          </a:p>
        </p:txBody>
      </p:sp>
      <p:sp>
        <p:nvSpPr>
          <p:cNvPr id="42" name="Rectangle 41"/>
          <p:cNvSpPr/>
          <p:nvPr/>
        </p:nvSpPr>
        <p:spPr>
          <a:xfrm>
            <a:off x="5120029" y="1435780"/>
            <a:ext cx="4896544" cy="13388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751078" y="1551452"/>
            <a:ext cx="4121478" cy="1077218"/>
          </a:xfrm>
          <a:prstGeom prst="rect">
            <a:avLst/>
          </a:prstGeom>
          <a:noFill/>
        </p:spPr>
        <p:txBody>
          <a:bodyPr wrap="square" rtlCol="0">
            <a:spAutoFit/>
          </a:bodyPr>
          <a:lstStyle/>
          <a:p>
            <a:r>
              <a:rPr lang="en-US" sz="1600" dirty="0">
                <a:solidFill>
                  <a:schemeClr val="bg1"/>
                </a:solidFill>
              </a:rPr>
              <a:t>Charlie purchased life insurance 15 years ago.  He pays a $4,076 annual premium for $728,498 in death benefit.  He currently has $59,823 in available cash. </a:t>
            </a:r>
          </a:p>
        </p:txBody>
      </p:sp>
      <p:sp>
        <p:nvSpPr>
          <p:cNvPr id="23" name="Rectangle 22"/>
          <p:cNvSpPr/>
          <p:nvPr/>
        </p:nvSpPr>
        <p:spPr>
          <a:xfrm>
            <a:off x="5120029" y="1072701"/>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51078" y="1072701"/>
            <a:ext cx="2880320" cy="369332"/>
          </a:xfrm>
          <a:prstGeom prst="rect">
            <a:avLst/>
          </a:prstGeom>
          <a:noFill/>
        </p:spPr>
        <p:txBody>
          <a:bodyPr wrap="square" rtlCol="0">
            <a:spAutoFit/>
          </a:bodyPr>
          <a:lstStyle/>
          <a:p>
            <a:r>
              <a:rPr lang="en-US" b="1" dirty="0">
                <a:solidFill>
                  <a:schemeClr val="bg1"/>
                </a:solidFill>
              </a:rPr>
              <a:t>Charlie (44)</a:t>
            </a:r>
          </a:p>
        </p:txBody>
      </p:sp>
      <p:sp>
        <p:nvSpPr>
          <p:cNvPr id="31" name="Rectangle 30"/>
          <p:cNvSpPr/>
          <p:nvPr/>
        </p:nvSpPr>
        <p:spPr>
          <a:xfrm>
            <a:off x="2194765" y="4999707"/>
            <a:ext cx="3222395" cy="1200329"/>
          </a:xfrm>
          <a:prstGeom prst="rect">
            <a:avLst/>
          </a:prstGeom>
        </p:spPr>
        <p:txBody>
          <a:bodyPr wrap="square">
            <a:spAutoFit/>
          </a:bodyPr>
          <a:lstStyle/>
          <a:p>
            <a:r>
              <a:rPr lang="en-US" dirty="0">
                <a:solidFill>
                  <a:schemeClr val="bg2">
                    <a:lumMod val="50000"/>
                  </a:schemeClr>
                </a:solidFill>
              </a:rPr>
              <a:t>“I’ve changed my mindset regarding life insurance.  What I am most interested in now is lower premium.” – Charlie</a:t>
            </a:r>
          </a:p>
        </p:txBody>
      </p:sp>
      <p:cxnSp>
        <p:nvCxnSpPr>
          <p:cNvPr id="46" name="Straight Arrow Connector 45"/>
          <p:cNvCxnSpPr/>
          <p:nvPr/>
        </p:nvCxnSpPr>
        <p:spPr>
          <a:xfrm>
            <a:off x="5944806" y="3234293"/>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57352" y="2774654"/>
            <a:ext cx="387455" cy="3187406"/>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5944806" y="4293096"/>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32261" y="3068961"/>
            <a:ext cx="3796187" cy="2246769"/>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Collect ‘in-force’ illustration from existing carrier</a:t>
            </a:r>
          </a:p>
          <a:p>
            <a:pPr marL="115888" indent="-115888">
              <a:buFont typeface="Arial" panose="020B0604020202020204" pitchFamily="34" charset="0"/>
              <a:buChar char="•"/>
            </a:pPr>
            <a:r>
              <a:rPr lang="en-US" sz="1400" dirty="0">
                <a:solidFill>
                  <a:schemeClr val="bg2">
                    <a:lumMod val="50000"/>
                  </a:schemeClr>
                </a:solidFill>
                <a:latin typeface="+mj-lt"/>
              </a:rPr>
              <a:t>Transfer old policy values into new policy</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Saved $2,924 or 71% in ongoing premium and maintained a guaranteed policy for life.</a:t>
            </a:r>
          </a:p>
          <a:p>
            <a:pPr marL="115888" indent="-115888">
              <a:buFont typeface="Arial" panose="020B0604020202020204" pitchFamily="34" charset="0"/>
              <a:buChar char="•"/>
            </a:pPr>
            <a:r>
              <a:rPr lang="en-US" sz="1400" dirty="0">
                <a:solidFill>
                  <a:schemeClr val="bg2">
                    <a:lumMod val="50000"/>
                  </a:schemeClr>
                </a:solidFill>
              </a:rPr>
              <a:t>He is now using the savings to invest in his retirement plans.</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20098" t="1757" r="38767" b="36556"/>
          <a:stretch/>
        </p:blipFill>
        <p:spPr>
          <a:xfrm rot="-240000">
            <a:off x="2280682" y="1025251"/>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10128448" y="6368109"/>
            <a:ext cx="418704" cy="369332"/>
          </a:xfrm>
          <a:prstGeom prst="rect">
            <a:avLst/>
          </a:prstGeom>
        </p:spPr>
        <p:txBody>
          <a:bodyPr wrap="none">
            <a:spAutoFit/>
          </a:bodyPr>
          <a:lstStyle/>
          <a:p>
            <a:r>
              <a:rPr lang="en-US" dirty="0"/>
              <a:t>32</a:t>
            </a:r>
          </a:p>
        </p:txBody>
      </p:sp>
    </p:spTree>
    <p:extLst>
      <p:ext uri="{BB962C8B-B14F-4D97-AF65-F5344CB8AC3E}">
        <p14:creationId xmlns:p14="http://schemas.microsoft.com/office/powerpoint/2010/main" val="1740951674"/>
      </p:ext>
    </p:extLst>
  </p:cSld>
  <p:clrMapOvr>
    <a:masterClrMapping/>
  </p:clrMapOvr>
  <p:transition spd="med">
    <p:pull/>
  </p:transition>
</p:sld>
</file>

<file path=ppt/theme/theme1.xml><?xml version="1.0" encoding="utf-8"?>
<a:theme xmlns:a="http://schemas.openxmlformats.org/drawingml/2006/main" name="Common">
  <a:themeElements>
    <a:clrScheme name="Acru Insurance">
      <a:dk1>
        <a:sysClr val="windowText" lastClr="000000"/>
      </a:dk1>
      <a:lt1>
        <a:sysClr val="window" lastClr="FFFFFF"/>
      </a:lt1>
      <a:dk2>
        <a:srgbClr val="717074"/>
      </a:dk2>
      <a:lt2>
        <a:srgbClr val="E7E6E6"/>
      </a:lt2>
      <a:accent1>
        <a:srgbClr val="C3D600"/>
      </a:accent1>
      <a:accent2>
        <a:srgbClr val="C6B100"/>
      </a:accent2>
      <a:accent3>
        <a:srgbClr val="94D60A"/>
      </a:accent3>
      <a:accent4>
        <a:srgbClr val="44A103"/>
      </a:accent4>
      <a:accent5>
        <a:srgbClr val="047832"/>
      </a:accent5>
      <a:accent6>
        <a:srgbClr val="006990"/>
      </a:accent6>
      <a:hlink>
        <a:srgbClr val="C3D600"/>
      </a:hlink>
      <a:folHlink>
        <a:srgbClr val="ED7D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rizontalTemplate" id="{C824B812-9F16-734A-A1F9-0ABB688B0E43}" vid="{2C8FD813-4DDA-5249-BC31-9FA774FB6A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1938</Words>
  <Application>Microsoft Office PowerPoint</Application>
  <PresentationFormat>Widescreen</PresentationFormat>
  <Paragraphs>902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Wingdings</vt:lpstr>
      <vt:lpstr>Common</vt:lpstr>
      <vt:lpstr>PowerPoint Presentation</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Crone</dc:creator>
  <cp:lastModifiedBy>Tom Crone</cp:lastModifiedBy>
  <cp:revision>2</cp:revision>
  <dcterms:created xsi:type="dcterms:W3CDTF">2025-10-24T16:40:30Z</dcterms:created>
  <dcterms:modified xsi:type="dcterms:W3CDTF">2025-10-24T16:45:08Z</dcterms:modified>
</cp:coreProperties>
</file>