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48" r:id="rId1"/>
  </p:sldMasterIdLst>
  <p:notesMasterIdLst>
    <p:notesMasterId r:id="rId16"/>
  </p:notesMasterIdLst>
  <p:handoutMasterIdLst>
    <p:handoutMasterId r:id="rId17"/>
  </p:handoutMasterIdLst>
  <p:sldIdLst>
    <p:sldId id="353" r:id="rId2"/>
    <p:sldId id="364" r:id="rId3"/>
    <p:sldId id="366" r:id="rId4"/>
    <p:sldId id="374" r:id="rId5"/>
    <p:sldId id="375" r:id="rId6"/>
    <p:sldId id="376" r:id="rId7"/>
    <p:sldId id="377" r:id="rId8"/>
    <p:sldId id="378" r:id="rId9"/>
    <p:sldId id="379" r:id="rId10"/>
    <p:sldId id="367" r:id="rId11"/>
    <p:sldId id="373" r:id="rId12"/>
    <p:sldId id="368" r:id="rId13"/>
    <p:sldId id="371" r:id="rId14"/>
    <p:sldId id="3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217"/>
    <a:srgbClr val="45C1A4"/>
    <a:srgbClr val="B9D533"/>
    <a:srgbClr val="0E7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8" autoAdjust="0"/>
    <p:restoredTop sz="86558" autoAdjust="0"/>
  </p:normalViewPr>
  <p:slideViewPr>
    <p:cSldViewPr>
      <p:cViewPr varScale="1">
        <p:scale>
          <a:sx n="52" d="100"/>
          <a:sy n="52" d="100"/>
        </p:scale>
        <p:origin x="1182" y="2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8" d="100"/>
          <a:sy n="98" d="100"/>
        </p:scale>
        <p:origin x="184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Users\jamescharelescrone\Google%20Drive\Presentations\Executive%20Benefit\SERP%20Exampl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8.1190905353697898E-4"/>
          <c:y val="9.1003710743053803E-4"/>
          <c:w val="0.99345191790785203"/>
          <c:h val="0.91298149153769603"/>
        </c:manualLayout>
      </c:layout>
      <c:bar3DChart>
        <c:barDir val="col"/>
        <c:grouping val="standard"/>
        <c:varyColors val="0"/>
        <c:ser>
          <c:idx val="0"/>
          <c:order val="0"/>
          <c:spPr>
            <a:solidFill>
              <a:schemeClr val="accent6"/>
            </a:solidFill>
            <a:ln>
              <a:noFill/>
            </a:ln>
            <a:effectLst>
              <a:innerShdw blurRad="63500" dist="101600" dir="13500000">
                <a:prstClr val="black">
                  <a:alpha val="50000"/>
                </a:prstClr>
              </a:innerShdw>
            </a:effectLst>
            <a:sp3d/>
          </c:spPr>
          <c:invertIfNegative val="0"/>
          <c:dPt>
            <c:idx val="0"/>
            <c:invertIfNegative val="0"/>
            <c:bubble3D val="0"/>
            <c:spPr>
              <a:solidFill>
                <a:srgbClr val="3B9217"/>
              </a:solidFill>
              <a:ln>
                <a:noFill/>
              </a:ln>
              <a:effectLst>
                <a:innerShdw blurRad="63500" dist="101600" dir="13500000">
                  <a:prstClr val="black">
                    <a:alpha val="50000"/>
                  </a:prstClr>
                </a:innerShdw>
              </a:effectLst>
              <a:sp3d/>
            </c:spPr>
            <c:extLst>
              <c:ext xmlns:c16="http://schemas.microsoft.com/office/drawing/2014/chart" uri="{C3380CC4-5D6E-409C-BE32-E72D297353CC}">
                <c16:uniqueId val="{00000001-53DC-264B-B8A3-A63B21CC1E77}"/>
              </c:ext>
            </c:extLst>
          </c:dPt>
          <c:dPt>
            <c:idx val="1"/>
            <c:invertIfNegative val="0"/>
            <c:bubble3D val="0"/>
            <c:spPr>
              <a:solidFill>
                <a:srgbClr val="3B9217"/>
              </a:solidFill>
              <a:ln>
                <a:noFill/>
              </a:ln>
              <a:effectLst>
                <a:innerShdw blurRad="63500" dist="101600" dir="13500000">
                  <a:prstClr val="black">
                    <a:alpha val="50000"/>
                  </a:prstClr>
                </a:innerShdw>
              </a:effectLst>
              <a:sp3d/>
            </c:spPr>
            <c:extLst>
              <c:ext xmlns:c16="http://schemas.microsoft.com/office/drawing/2014/chart" uri="{C3380CC4-5D6E-409C-BE32-E72D297353CC}">
                <c16:uniqueId val="{00000003-53DC-264B-B8A3-A63B21CC1E77}"/>
              </c:ext>
            </c:extLst>
          </c:dPt>
          <c:dPt>
            <c:idx val="2"/>
            <c:invertIfNegative val="0"/>
            <c:bubble3D val="0"/>
            <c:spPr>
              <a:solidFill>
                <a:srgbClr val="3B9217"/>
              </a:solidFill>
              <a:ln>
                <a:noFill/>
              </a:ln>
              <a:effectLst>
                <a:innerShdw blurRad="63500" dist="101600" dir="13500000">
                  <a:prstClr val="black">
                    <a:alpha val="50000"/>
                  </a:prstClr>
                </a:innerShdw>
              </a:effectLst>
              <a:sp3d/>
            </c:spPr>
            <c:extLst>
              <c:ext xmlns:c16="http://schemas.microsoft.com/office/drawing/2014/chart" uri="{C3380CC4-5D6E-409C-BE32-E72D297353CC}">
                <c16:uniqueId val="{00000005-53DC-264B-B8A3-A63B21CC1E77}"/>
              </c:ext>
            </c:extLst>
          </c:dPt>
          <c:dPt>
            <c:idx val="3"/>
            <c:invertIfNegative val="0"/>
            <c:bubble3D val="0"/>
            <c:spPr>
              <a:solidFill>
                <a:srgbClr val="3B9217"/>
              </a:solidFill>
              <a:ln>
                <a:noFill/>
              </a:ln>
              <a:effectLst>
                <a:innerShdw blurRad="63500" dist="101600" dir="13500000">
                  <a:prstClr val="black">
                    <a:alpha val="50000"/>
                  </a:prstClr>
                </a:innerShdw>
              </a:effectLst>
              <a:sp3d/>
            </c:spPr>
            <c:extLst>
              <c:ext xmlns:c16="http://schemas.microsoft.com/office/drawing/2014/chart" uri="{C3380CC4-5D6E-409C-BE32-E72D297353CC}">
                <c16:uniqueId val="{00000007-53DC-264B-B8A3-A63B21CC1E77}"/>
              </c:ext>
            </c:extLst>
          </c:dPt>
          <c:dPt>
            <c:idx val="4"/>
            <c:invertIfNegative val="0"/>
            <c:bubble3D val="0"/>
            <c:spPr>
              <a:solidFill>
                <a:srgbClr val="3B9217"/>
              </a:solidFill>
              <a:ln>
                <a:noFill/>
              </a:ln>
              <a:effectLst>
                <a:innerShdw blurRad="63500" dist="101600" dir="13500000">
                  <a:prstClr val="black">
                    <a:alpha val="50000"/>
                  </a:prstClr>
                </a:innerShdw>
              </a:effectLst>
              <a:sp3d/>
            </c:spPr>
            <c:extLst>
              <c:ext xmlns:c16="http://schemas.microsoft.com/office/drawing/2014/chart" uri="{C3380CC4-5D6E-409C-BE32-E72D297353CC}">
                <c16:uniqueId val="{00000009-53DC-264B-B8A3-A63B21CC1E77}"/>
              </c:ext>
            </c:extLst>
          </c:dPt>
          <c:dPt>
            <c:idx val="5"/>
            <c:invertIfNegative val="0"/>
            <c:bubble3D val="0"/>
            <c:spPr>
              <a:solidFill>
                <a:srgbClr val="3B9217"/>
              </a:solidFill>
              <a:ln>
                <a:noFill/>
              </a:ln>
              <a:effectLst>
                <a:innerShdw blurRad="63500" dist="101600" dir="13500000">
                  <a:prstClr val="black">
                    <a:alpha val="50000"/>
                  </a:prstClr>
                </a:innerShdw>
              </a:effectLst>
              <a:sp3d/>
            </c:spPr>
            <c:extLst>
              <c:ext xmlns:c16="http://schemas.microsoft.com/office/drawing/2014/chart" uri="{C3380CC4-5D6E-409C-BE32-E72D297353CC}">
                <c16:uniqueId val="{0000000B-53DC-264B-B8A3-A63B21CC1E7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'Funding Vehichles No Title'!$A$5:$A$10</c:f>
              <c:strCache>
                <c:ptCount val="6"/>
                <c:pt idx="0">
                  <c:v>COLI</c:v>
                </c:pt>
                <c:pt idx="1">
                  <c:v>Mutual Funds</c:v>
                </c:pt>
                <c:pt idx="2">
                  <c:v>Company Stock</c:v>
                </c:pt>
                <c:pt idx="3">
                  <c:v>Other</c:v>
                </c:pt>
                <c:pt idx="4">
                  <c:v>Bonds </c:v>
                </c:pt>
                <c:pt idx="5">
                  <c:v>Managed Portfolios</c:v>
                </c:pt>
              </c:strCache>
            </c:strRef>
          </c:cat>
          <c:val>
            <c:numRef>
              <c:f>'Funding Vehichles No Title'!$B$5:$B$10</c:f>
              <c:numCache>
                <c:formatCode>0%</c:formatCode>
                <c:ptCount val="6"/>
                <c:pt idx="0">
                  <c:v>0.72</c:v>
                </c:pt>
                <c:pt idx="1">
                  <c:v>0.37</c:v>
                </c:pt>
                <c:pt idx="2">
                  <c:v>0.14000000000000001</c:v>
                </c:pt>
                <c:pt idx="3">
                  <c:v>0.1</c:v>
                </c:pt>
                <c:pt idx="4">
                  <c:v>7.0000000000000007E-2</c:v>
                </c:pt>
                <c:pt idx="5">
                  <c:v>0.04</c:v>
                </c:pt>
              </c:numCache>
            </c:numRef>
          </c:val>
          <c:extLst>
            <c:ext xmlns:c16="http://schemas.microsoft.com/office/drawing/2014/chart" uri="{C3380CC4-5D6E-409C-BE32-E72D297353CC}">
              <c16:uniqueId val="{0000000C-53DC-264B-B8A3-A63B21CC1E77}"/>
            </c:ext>
          </c:extLst>
        </c:ser>
        <c:dLbls>
          <c:showLegendKey val="0"/>
          <c:showVal val="0"/>
          <c:showCatName val="0"/>
          <c:showSerName val="0"/>
          <c:showPercent val="0"/>
          <c:showBubbleSize val="0"/>
        </c:dLbls>
        <c:gapWidth val="150"/>
        <c:shape val="box"/>
        <c:axId val="-2119783616"/>
        <c:axId val="-2120199968"/>
        <c:axId val="-2121787248"/>
      </c:bar3DChart>
      <c:catAx>
        <c:axId val="-21197836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199968"/>
        <c:crosses val="autoZero"/>
        <c:auto val="1"/>
        <c:lblAlgn val="ctr"/>
        <c:lblOffset val="100"/>
        <c:noMultiLvlLbl val="0"/>
      </c:catAx>
      <c:valAx>
        <c:axId val="-2120199968"/>
        <c:scaling>
          <c:orientation val="minMax"/>
        </c:scaling>
        <c:delete val="1"/>
        <c:axPos val="l"/>
        <c:numFmt formatCode="0%" sourceLinked="0"/>
        <c:majorTickMark val="none"/>
        <c:minorTickMark val="none"/>
        <c:tickLblPos val="nextTo"/>
        <c:crossAx val="-2119783616"/>
        <c:crosses val="autoZero"/>
        <c:crossBetween val="between"/>
      </c:valAx>
      <c:serAx>
        <c:axId val="-2121787248"/>
        <c:scaling>
          <c:orientation val="minMax"/>
        </c:scaling>
        <c:delete val="1"/>
        <c:axPos val="b"/>
        <c:majorTickMark val="none"/>
        <c:minorTickMark val="none"/>
        <c:tickLblPos val="nextTo"/>
        <c:crossAx val="-2120199968"/>
        <c:crosses val="autoZero"/>
      </c:serAx>
      <c:spPr>
        <a:noFill/>
        <a:ln>
          <a:noFill/>
        </a:ln>
        <a:effectLst/>
      </c:spPr>
    </c:plotArea>
    <c:plotVisOnly val="0"/>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0.0705</cdr:x>
      <cdr:y>0.87444</cdr:y>
    </cdr:from>
    <cdr:to>
      <cdr:x>0.82143</cdr:x>
      <cdr:y>0.9687</cdr:y>
    </cdr:to>
    <cdr:sp macro="" textlink="">
      <cdr:nvSpPr>
        <cdr:cNvPr id="2" name="TextBox 1"/>
        <cdr:cNvSpPr txBox="1"/>
      </cdr:nvSpPr>
      <cdr:spPr>
        <a:xfrm xmlns:a="http://schemas.openxmlformats.org/drawingml/2006/main">
          <a:off x="250698" y="2476500"/>
          <a:ext cx="2670302" cy="2669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a:t>Clark Consulting Executive Benefits</a:t>
          </a:r>
          <a:r>
            <a:rPr lang="en-US" sz="1000" baseline="0"/>
            <a:t> Survey 2007</a:t>
          </a:r>
          <a:endParaRPr lang="en-US" sz="1000"/>
        </a:p>
      </cdr:txBody>
    </cdr:sp>
  </cdr:relSizeAnchor>
  <cdr:relSizeAnchor xmlns:cdr="http://schemas.openxmlformats.org/drawingml/2006/chartDrawing">
    <cdr:from>
      <cdr:x>0.2625</cdr:x>
      <cdr:y>0.15517</cdr:y>
    </cdr:from>
    <cdr:to>
      <cdr:x>0.83133</cdr:x>
      <cdr:y>0.24486</cdr:y>
    </cdr:to>
    <cdr:sp macro="" textlink="">
      <cdr:nvSpPr>
        <cdr:cNvPr id="3" name="TextBox 2"/>
        <cdr:cNvSpPr txBox="1"/>
      </cdr:nvSpPr>
      <cdr:spPr>
        <a:xfrm xmlns:a="http://schemas.openxmlformats.org/drawingml/2006/main">
          <a:off x="1660207" y="685800"/>
          <a:ext cx="3597593" cy="39639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a:solidFill>
                <a:srgbClr val="004821"/>
              </a:solidFill>
            </a:rPr>
            <a:t>% of Fortune</a:t>
          </a:r>
          <a:r>
            <a:rPr lang="en-US" sz="2000" baseline="0" dirty="0">
              <a:solidFill>
                <a:srgbClr val="004821"/>
              </a:solidFill>
            </a:rPr>
            <a:t> 1000 Companies</a:t>
          </a:r>
          <a:endParaRPr lang="en-US" sz="2000" dirty="0">
            <a:solidFill>
              <a:srgbClr val="004821"/>
            </a:solidFill>
          </a:endParaRP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3"/>
          <p:cNvSpPr>
            <a:spLocks noGrp="1"/>
          </p:cNvSpPr>
          <p:nvPr>
            <p:ph type="ftr" sz="quarter" idx="2"/>
          </p:nvPr>
        </p:nvSpPr>
        <p:spPr>
          <a:xfrm>
            <a:off x="0" y="8572633"/>
            <a:ext cx="6858000" cy="539552"/>
          </a:xfrm>
          <a:prstGeom prst="rect">
            <a:avLst/>
          </a:prstGeom>
        </p:spPr>
        <p:txBody>
          <a:bodyPr vert="horz" lIns="91440" tIns="45720" rIns="91440" bIns="45720" rtlCol="0" anchor="b"/>
          <a:lstStyle>
            <a:lvl1pPr algn="l">
              <a:defRPr sz="1200"/>
            </a:lvl1pPr>
          </a:lstStyle>
          <a:p>
            <a:pPr algn="ctr"/>
            <a:r>
              <a:rPr lang="en-US" sz="900" dirty="0">
                <a:solidFill>
                  <a:schemeClr val="tx1">
                    <a:lumMod val="75000"/>
                    <a:lumOff val="25000"/>
                  </a:schemeClr>
                </a:solidFill>
              </a:rPr>
              <a:t>Kennesaw Office: 3735 Cherokee Street, Kennesaw, GA 30144  •  p: 770-429-9166  •  experts@henssler.com  •  www.henssler.com</a:t>
            </a:r>
          </a:p>
          <a:p>
            <a:pPr algn="ctr"/>
            <a:r>
              <a:rPr lang="en-US" sz="900" dirty="0">
                <a:solidFill>
                  <a:schemeClr val="tx1">
                    <a:lumMod val="75000"/>
                    <a:lumOff val="25000"/>
                  </a:schemeClr>
                </a:solidFill>
              </a:rPr>
              <a:t>Perimeter Office: 5565 Glenridge Connector, Suite 200, Atlanta, GA 30342  •  p: 770-668-9000</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2540"/>
          <a:stretch/>
        </p:blipFill>
        <p:spPr>
          <a:xfrm>
            <a:off x="260648" y="251520"/>
            <a:ext cx="2016224" cy="392044"/>
          </a:xfrm>
          <a:prstGeom prst="rect">
            <a:avLst/>
          </a:prstGeom>
        </p:spPr>
      </p:pic>
      <p:cxnSp>
        <p:nvCxnSpPr>
          <p:cNvPr id="8" name="Straight Connector 7"/>
          <p:cNvCxnSpPr/>
          <p:nvPr/>
        </p:nvCxnSpPr>
        <p:spPr>
          <a:xfrm>
            <a:off x="0" y="8676456"/>
            <a:ext cx="6858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1285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3412A1-3A16-B34A-9CC3-BF60001BFD8B}" type="datetime1">
              <a:rPr lang="en-US" smtClean="0"/>
              <a:t>10/24/2025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9ED93B-1C98-4EC3-BEFF-9E56D3E8532C}" type="slidenum">
              <a:rPr lang="en-US" smtClean="0"/>
              <a:t>‹#›</a:t>
            </a:fld>
            <a:endParaRPr lang="en-US" dirty="0"/>
          </a:p>
        </p:txBody>
      </p:sp>
    </p:spTree>
    <p:extLst>
      <p:ext uri="{BB962C8B-B14F-4D97-AF65-F5344CB8AC3E}">
        <p14:creationId xmlns:p14="http://schemas.microsoft.com/office/powerpoint/2010/main" val="118308892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ED93B-1C98-4EC3-BEFF-9E56D3E8532C}" type="slidenum">
              <a:rPr lang="en-US" smtClean="0"/>
              <a:t>2</a:t>
            </a:fld>
            <a:endParaRPr lang="en-US" dirty="0"/>
          </a:p>
        </p:txBody>
      </p:sp>
      <p:sp>
        <p:nvSpPr>
          <p:cNvPr id="5" name="Date Placeholder 4"/>
          <p:cNvSpPr>
            <a:spLocks noGrp="1"/>
          </p:cNvSpPr>
          <p:nvPr>
            <p:ph type="dt" idx="11"/>
          </p:nvPr>
        </p:nvSpPr>
        <p:spPr/>
        <p:txBody>
          <a:bodyPr/>
          <a:lstStyle/>
          <a:p>
            <a:fld id="{DEF448F7-C7A7-E949-8B85-B91E3705D1B2}" type="datetime1">
              <a:rPr lang="en-US" smtClean="0"/>
              <a:t>10/24/2025</a:t>
            </a:fld>
            <a:endParaRPr lang="en-US" dirty="0"/>
          </a:p>
        </p:txBody>
      </p:sp>
    </p:spTree>
    <p:extLst>
      <p:ext uri="{BB962C8B-B14F-4D97-AF65-F5344CB8AC3E}">
        <p14:creationId xmlns:p14="http://schemas.microsoft.com/office/powerpoint/2010/main" val="133978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ED93B-1C98-4EC3-BEFF-9E56D3E8532C}" type="slidenum">
              <a:rPr lang="en-US" smtClean="0"/>
              <a:t>3</a:t>
            </a:fld>
            <a:endParaRPr lang="en-US" dirty="0"/>
          </a:p>
        </p:txBody>
      </p:sp>
      <p:sp>
        <p:nvSpPr>
          <p:cNvPr id="5" name="Date Placeholder 4"/>
          <p:cNvSpPr>
            <a:spLocks noGrp="1"/>
          </p:cNvSpPr>
          <p:nvPr>
            <p:ph type="dt" idx="11"/>
          </p:nvPr>
        </p:nvSpPr>
        <p:spPr/>
        <p:txBody>
          <a:bodyPr/>
          <a:lstStyle/>
          <a:p>
            <a:fld id="{B2131C58-4D10-6141-A467-2962A4E0D34A}" type="datetime1">
              <a:rPr lang="en-US" smtClean="0"/>
              <a:t>10/24/2025</a:t>
            </a:fld>
            <a:endParaRPr lang="en-US" dirty="0"/>
          </a:p>
        </p:txBody>
      </p:sp>
    </p:spTree>
    <p:extLst>
      <p:ext uri="{BB962C8B-B14F-4D97-AF65-F5344CB8AC3E}">
        <p14:creationId xmlns:p14="http://schemas.microsoft.com/office/powerpoint/2010/main" val="1426893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492443"/>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1919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81142"/>
            <a:ext cx="8229600" cy="477054"/>
          </a:xfrm>
        </p:spPr>
        <p:txBody>
          <a:bodyPr>
            <a:spAutoFit/>
          </a:bodyPr>
          <a:lstStyle>
            <a:lvl1pPr algn="l">
              <a:defRPr sz="3100" b="1" spc="-150">
                <a:solidFill>
                  <a:schemeClr val="tx1">
                    <a:lumMod val="50000"/>
                    <a:lumOff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006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4099123"/>
            <a:ext cx="7772400" cy="307777"/>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3953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2339102"/>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2339102"/>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23528" y="181142"/>
            <a:ext cx="8229600" cy="477054"/>
          </a:xfrm>
        </p:spPr>
        <p:txBody>
          <a:bodyPr>
            <a:spAutoFit/>
          </a:bodyPr>
          <a:lstStyle>
            <a:lvl1pPr algn="l">
              <a:defRPr sz="3100" b="1" spc="-150">
                <a:solidFill>
                  <a:schemeClr val="tx1">
                    <a:lumMod val="50000"/>
                    <a:lumOff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232887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2031325"/>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2031325"/>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323528" y="181142"/>
            <a:ext cx="8229600" cy="477054"/>
          </a:xfrm>
        </p:spPr>
        <p:txBody>
          <a:bodyPr>
            <a:spAutoFit/>
          </a:bodyPr>
          <a:lstStyle>
            <a:lvl1pPr algn="l">
              <a:defRPr sz="3100" b="1" spc="-150">
                <a:solidFill>
                  <a:schemeClr val="tx1">
                    <a:lumMod val="50000"/>
                    <a:lumOff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03516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323528" y="181142"/>
            <a:ext cx="8229600" cy="477054"/>
          </a:xfrm>
        </p:spPr>
        <p:txBody>
          <a:bodyPr>
            <a:spAutoFit/>
          </a:bodyPr>
          <a:lstStyle>
            <a:lvl1pPr algn="l">
              <a:defRPr sz="3100" b="1" spc="-150">
                <a:solidFill>
                  <a:schemeClr val="tx1">
                    <a:lumMod val="50000"/>
                    <a:lumOff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08746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2683812"/>
          </a:xfrm>
        </p:spPr>
        <p:txBody>
          <a:bodyPr/>
          <a:lstStyle>
            <a:lvl1pPr>
              <a:defRPr sz="3200">
                <a:solidFill>
                  <a:schemeClr val="tx1">
                    <a:lumMod val="65000"/>
                    <a:lumOff val="35000"/>
                  </a:schemeClr>
                </a:solidFill>
              </a:defRPr>
            </a:lvl1pPr>
            <a:lvl2pPr>
              <a:defRPr sz="2800">
                <a:solidFill>
                  <a:schemeClr val="tx1">
                    <a:lumMod val="65000"/>
                    <a:lumOff val="35000"/>
                  </a:schemeClr>
                </a:solidFill>
              </a:defRPr>
            </a:lvl2pPr>
            <a:lvl3pPr>
              <a:defRPr sz="24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3"/>
            <a:ext cx="3008313" cy="44421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49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5367338"/>
            <a:ext cx="5486400" cy="215444"/>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9607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181142"/>
            <a:ext cx="8320283" cy="477054"/>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847265" y="908050"/>
            <a:ext cx="7469152" cy="219136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0392" y="6156862"/>
            <a:ext cx="816617" cy="512498"/>
          </a:xfrm>
          <a:prstGeom prst="rect">
            <a:avLst/>
          </a:prstGeom>
        </p:spPr>
      </p:pic>
    </p:spTree>
    <p:extLst>
      <p:ext uri="{BB962C8B-B14F-4D97-AF65-F5344CB8AC3E}">
        <p14:creationId xmlns:p14="http://schemas.microsoft.com/office/powerpoint/2010/main" val="869427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spcBef>
          <a:spcPct val="0"/>
        </a:spcBef>
        <a:buNone/>
        <a:defRPr sz="3100" b="1" kern="1200" spc="-150">
          <a:solidFill>
            <a:schemeClr val="tx1">
              <a:lumMod val="50000"/>
              <a:lumOff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Box 7"/>
          <p:cNvSpPr txBox="1">
            <a:spLocks noChangeArrowheads="1"/>
          </p:cNvSpPr>
          <p:nvPr/>
        </p:nvSpPr>
        <p:spPr bwMode="auto">
          <a:xfrm>
            <a:off x="1371600" y="3036585"/>
            <a:ext cx="7088832" cy="784830"/>
          </a:xfrm>
          <a:prstGeom prst="rect">
            <a:avLst/>
          </a:prstGeom>
          <a:noFill/>
          <a:ln w="9525">
            <a:noFill/>
            <a:miter lim="800000"/>
            <a:headEnd/>
            <a:tailEnd/>
          </a:ln>
        </p:spPr>
        <p:txBody>
          <a:bodyPr wrap="square" lIns="45720" tIns="22860" rIns="45720" bIns="22860">
            <a:spAutoFit/>
          </a:bodyPr>
          <a:lstStyle/>
          <a:p>
            <a:pPr defTabSz="1088232"/>
            <a:r>
              <a:rPr lang="en-US" sz="4800" b="1" spc="-150" dirty="0">
                <a:solidFill>
                  <a:schemeClr val="bg1"/>
                </a:solidFill>
                <a:effectLst>
                  <a:outerShdw blurRad="38100" dist="38100" dir="2700000" algn="tl">
                    <a:srgbClr val="000000">
                      <a:alpha val="43137"/>
                    </a:srgbClr>
                  </a:outerShdw>
                </a:effectLst>
                <a:latin typeface="+mj-lt"/>
              </a:rPr>
              <a:t>Executive Benefit Strategies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1600200"/>
            <a:ext cx="1584176" cy="994872"/>
          </a:xfrm>
          <a:prstGeom prst="rect">
            <a:avLst/>
          </a:prstGeom>
        </p:spPr>
      </p:pic>
    </p:spTree>
    <p:extLst>
      <p:ext uri="{BB962C8B-B14F-4D97-AF65-F5344CB8AC3E}">
        <p14:creationId xmlns:p14="http://schemas.microsoft.com/office/powerpoint/2010/main" val="25500568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1142"/>
            <a:ext cx="8229600" cy="477054"/>
          </a:xfrm>
        </p:spPr>
        <p:txBody>
          <a:bodyPr/>
          <a:lstStyle/>
          <a:p>
            <a:r>
              <a:rPr lang="en-US" dirty="0">
                <a:solidFill>
                  <a:schemeClr val="tx1"/>
                </a:solidFill>
              </a:rPr>
              <a:t>Non-Qualified Plan Financing Vehicles Used</a:t>
            </a:r>
          </a:p>
        </p:txBody>
      </p:sp>
      <p:graphicFrame>
        <p:nvGraphicFramePr>
          <p:cNvPr id="4" name="Chart 3"/>
          <p:cNvGraphicFramePr>
            <a:graphicFrameLocks/>
          </p:cNvGraphicFramePr>
          <p:nvPr>
            <p:extLst>
              <p:ext uri="{D42A27DB-BD31-4B8C-83A1-F6EECF244321}">
                <p14:modId xmlns:p14="http://schemas.microsoft.com/office/powerpoint/2010/main" val="401175489"/>
              </p:ext>
            </p:extLst>
          </p:nvPr>
        </p:nvGraphicFramePr>
        <p:xfrm>
          <a:off x="1066800" y="1066800"/>
          <a:ext cx="63246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1242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1142"/>
            <a:ext cx="8229600" cy="477054"/>
          </a:xfrm>
        </p:spPr>
        <p:txBody>
          <a:bodyPr/>
          <a:lstStyle/>
          <a:p>
            <a:r>
              <a:rPr lang="en-US" dirty="0">
                <a:solidFill>
                  <a:schemeClr val="tx1"/>
                </a:solidFill>
              </a:rPr>
              <a:t>Strategic Use of Life Insurance </a:t>
            </a:r>
            <a:r>
              <a:rPr lang="mr-IN" dirty="0">
                <a:solidFill>
                  <a:schemeClr val="tx1"/>
                </a:solidFill>
              </a:rPr>
              <a:t>–</a:t>
            </a:r>
            <a:r>
              <a:rPr lang="en-US" dirty="0">
                <a:solidFill>
                  <a:schemeClr val="tx1"/>
                </a:solidFill>
              </a:rPr>
              <a:t> “Not Optimized”</a:t>
            </a:r>
          </a:p>
        </p:txBody>
      </p:sp>
      <p:pic>
        <p:nvPicPr>
          <p:cNvPr id="5" name="Picture 4"/>
          <p:cNvPicPr>
            <a:picLocks noChangeAspect="1"/>
          </p:cNvPicPr>
          <p:nvPr/>
        </p:nvPicPr>
        <p:blipFill>
          <a:blip r:embed="rId2"/>
          <a:stretch>
            <a:fillRect/>
          </a:stretch>
        </p:blipFill>
        <p:spPr>
          <a:xfrm>
            <a:off x="323528" y="762001"/>
            <a:ext cx="8363272" cy="5181599"/>
          </a:xfrm>
          <a:prstGeom prst="rect">
            <a:avLst/>
          </a:prstGeom>
        </p:spPr>
      </p:pic>
    </p:spTree>
    <p:extLst>
      <p:ext uri="{BB962C8B-B14F-4D97-AF65-F5344CB8AC3E}">
        <p14:creationId xmlns:p14="http://schemas.microsoft.com/office/powerpoint/2010/main" val="575602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1142"/>
            <a:ext cx="8229600" cy="477054"/>
          </a:xfrm>
        </p:spPr>
        <p:txBody>
          <a:bodyPr/>
          <a:lstStyle/>
          <a:p>
            <a:r>
              <a:rPr lang="en-US" dirty="0">
                <a:solidFill>
                  <a:schemeClr val="tx1"/>
                </a:solidFill>
              </a:rPr>
              <a:t>Strategic Use of Life Insurance </a:t>
            </a:r>
            <a:r>
              <a:rPr lang="mr-IN" dirty="0">
                <a:solidFill>
                  <a:schemeClr val="tx1"/>
                </a:solidFill>
              </a:rPr>
              <a:t>–</a:t>
            </a:r>
            <a:r>
              <a:rPr lang="en-US" dirty="0">
                <a:solidFill>
                  <a:schemeClr val="tx1"/>
                </a:solidFill>
              </a:rPr>
              <a:t> “Optimized”</a:t>
            </a:r>
          </a:p>
        </p:txBody>
      </p:sp>
      <p:pic>
        <p:nvPicPr>
          <p:cNvPr id="4" name="Picture 3"/>
          <p:cNvPicPr>
            <a:picLocks noChangeAspect="1"/>
          </p:cNvPicPr>
          <p:nvPr/>
        </p:nvPicPr>
        <p:blipFill>
          <a:blip r:embed="rId2"/>
          <a:stretch>
            <a:fillRect/>
          </a:stretch>
        </p:blipFill>
        <p:spPr>
          <a:xfrm>
            <a:off x="323527" y="762000"/>
            <a:ext cx="8439473" cy="5181600"/>
          </a:xfrm>
          <a:prstGeom prst="rect">
            <a:avLst/>
          </a:prstGeom>
        </p:spPr>
      </p:pic>
    </p:spTree>
    <p:extLst>
      <p:ext uri="{BB962C8B-B14F-4D97-AF65-F5344CB8AC3E}">
        <p14:creationId xmlns:p14="http://schemas.microsoft.com/office/powerpoint/2010/main" val="534429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1693733" cy="523220"/>
          </a:xfrm>
          <a:prstGeom prst="rect">
            <a:avLst/>
          </a:prstGeom>
          <a:noFill/>
          <a:ln w="9525">
            <a:noFill/>
            <a:miter lim="800000"/>
            <a:headEnd/>
            <a:tailEnd/>
          </a:ln>
        </p:spPr>
        <p:txBody>
          <a:bodyPr wrap="none" lIns="45720" tIns="22860" rIns="45720" bIns="22860">
            <a:spAutoFit/>
          </a:bodyPr>
          <a:lstStyle/>
          <a:p>
            <a:pPr algn="l" defTabSz="1088232"/>
            <a:r>
              <a:rPr lang="en-CA" sz="3100" b="1" spc="-150" dirty="0">
                <a:latin typeface="+mj-lt"/>
              </a:rPr>
              <a:t>Case Study</a:t>
            </a:r>
          </a:p>
        </p:txBody>
      </p:sp>
      <p:sp>
        <p:nvSpPr>
          <p:cNvPr id="42" name="Rectangle 41"/>
          <p:cNvSpPr/>
          <p:nvPr/>
        </p:nvSpPr>
        <p:spPr>
          <a:xfrm>
            <a:off x="3596029" y="1435779"/>
            <a:ext cx="4896544" cy="155478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4227078" y="1551452"/>
            <a:ext cx="4121478" cy="1323439"/>
          </a:xfrm>
          <a:prstGeom prst="rect">
            <a:avLst/>
          </a:prstGeom>
          <a:noFill/>
        </p:spPr>
        <p:txBody>
          <a:bodyPr wrap="square" rtlCol="0">
            <a:spAutoFit/>
          </a:bodyPr>
          <a:lstStyle/>
          <a:p>
            <a:r>
              <a:rPr lang="en-US" sz="1600" dirty="0">
                <a:solidFill>
                  <a:schemeClr val="bg1"/>
                </a:solidFill>
                <a:latin typeface="+mj-lt"/>
              </a:rPr>
              <a:t>Ralph is known for his skills as an executive and being able to effect positive change as President.  He has demonstrated his value to a large manufacturing corporation by moving it from verge of bankruptcy to profitability. </a:t>
            </a:r>
          </a:p>
        </p:txBody>
      </p:sp>
      <p:sp>
        <p:nvSpPr>
          <p:cNvPr id="23" name="Rectangle 22"/>
          <p:cNvSpPr/>
          <p:nvPr/>
        </p:nvSpPr>
        <p:spPr>
          <a:xfrm>
            <a:off x="3596028" y="1072701"/>
            <a:ext cx="4896545" cy="369332"/>
          </a:xfrm>
          <a:prstGeom prst="rect">
            <a:avLst/>
          </a:prstGeom>
          <a:solidFill>
            <a:srgbClr val="3B9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227078" y="1072701"/>
            <a:ext cx="3041358" cy="369332"/>
          </a:xfrm>
          <a:prstGeom prst="rect">
            <a:avLst/>
          </a:prstGeom>
          <a:noFill/>
        </p:spPr>
        <p:txBody>
          <a:bodyPr wrap="square" rtlCol="0">
            <a:spAutoFit/>
          </a:bodyPr>
          <a:lstStyle/>
          <a:p>
            <a:r>
              <a:rPr lang="en-US" b="1" dirty="0">
                <a:solidFill>
                  <a:schemeClr val="bg1"/>
                </a:solidFill>
              </a:rPr>
              <a:t>Ralph (62)</a:t>
            </a:r>
          </a:p>
        </p:txBody>
      </p:sp>
      <p:sp>
        <p:nvSpPr>
          <p:cNvPr id="31" name="Rectangle 30"/>
          <p:cNvSpPr/>
          <p:nvPr/>
        </p:nvSpPr>
        <p:spPr>
          <a:xfrm>
            <a:off x="810955" y="4831716"/>
            <a:ext cx="3222395" cy="1477328"/>
          </a:xfrm>
          <a:prstGeom prst="rect">
            <a:avLst/>
          </a:prstGeom>
        </p:spPr>
        <p:txBody>
          <a:bodyPr wrap="square">
            <a:spAutoFit/>
          </a:bodyPr>
          <a:lstStyle/>
          <a:p>
            <a:r>
              <a:rPr lang="en-US" dirty="0">
                <a:solidFill>
                  <a:schemeClr val="bg2">
                    <a:lumMod val="50000"/>
                  </a:schemeClr>
                </a:solidFill>
              </a:rPr>
              <a:t>“We want to show him how much we appreciate him and we want him to remain in his position for the next several years.” — Business Owner</a:t>
            </a:r>
          </a:p>
        </p:txBody>
      </p:sp>
      <p:cxnSp>
        <p:nvCxnSpPr>
          <p:cNvPr id="46" name="Straight Arrow Connector 45"/>
          <p:cNvCxnSpPr/>
          <p:nvPr/>
        </p:nvCxnSpPr>
        <p:spPr>
          <a:xfrm>
            <a:off x="4420806" y="3234293"/>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033351" y="2984310"/>
            <a:ext cx="387455" cy="2977750"/>
            <a:chOff x="4565983" y="1871352"/>
            <a:chExt cx="387455" cy="2925800"/>
          </a:xfrm>
        </p:grpSpPr>
        <p:cxnSp>
          <p:nvCxnSpPr>
            <p:cNvPr id="48" name="Straight Connector 47"/>
            <p:cNvCxnSpPr/>
            <p:nvPr/>
          </p:nvCxnSpPr>
          <p:spPr>
            <a:xfrm flipV="1">
              <a:off x="4953438" y="1871352"/>
              <a:ext cx="0" cy="29258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65983" y="4797152"/>
              <a:ext cx="3874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4420806" y="4293096"/>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808260" y="3068960"/>
            <a:ext cx="3796187" cy="2677656"/>
          </a:xfrm>
          <a:prstGeom prst="rect">
            <a:avLst/>
          </a:prstGeom>
          <a:noFill/>
        </p:spPr>
        <p:txBody>
          <a:bodyPr wrap="square" rtlCol="0">
            <a:spAutoFit/>
          </a:bodyPr>
          <a:lstStyle/>
          <a:p>
            <a:r>
              <a:rPr lang="en-US" sz="1400" b="1" dirty="0">
                <a:solidFill>
                  <a:srgbClr val="3B9217"/>
                </a:solidFill>
                <a:latin typeface="+mj-lt"/>
              </a:rPr>
              <a:t>ACRU INSURANCE, LLC PROCESS</a:t>
            </a:r>
            <a:endParaRPr lang="en-CA" sz="1400" b="1" dirty="0">
              <a:solidFill>
                <a:srgbClr val="3B9217"/>
              </a:solidFill>
              <a:latin typeface="+mj-lt"/>
            </a:endParaRPr>
          </a:p>
          <a:p>
            <a:pPr marL="115888" indent="-115888">
              <a:buFont typeface="Arial" panose="020B0604020202020204" pitchFamily="34" charset="0"/>
              <a:buChar char="•"/>
            </a:pPr>
            <a:r>
              <a:rPr lang="en-US" sz="1400" dirty="0">
                <a:solidFill>
                  <a:schemeClr val="bg2">
                    <a:lumMod val="50000"/>
                  </a:schemeClr>
                </a:solidFill>
                <a:latin typeface="+mj-lt"/>
              </a:rPr>
              <a:t>Complete Underwriting Advocate</a:t>
            </a:r>
          </a:p>
          <a:p>
            <a:pPr marL="115888" indent="-115888">
              <a:buFont typeface="Arial" panose="020B0604020202020204" pitchFamily="34" charset="0"/>
              <a:buChar char="•"/>
            </a:pPr>
            <a:r>
              <a:rPr lang="en-US" sz="1400" dirty="0">
                <a:solidFill>
                  <a:schemeClr val="bg2">
                    <a:lumMod val="50000"/>
                  </a:schemeClr>
                </a:solidFill>
                <a:latin typeface="+mj-lt"/>
              </a:rPr>
              <a:t>Coordinate framework of SERP and get it approved by Business Owner and Legal Council</a:t>
            </a:r>
          </a:p>
          <a:p>
            <a:pPr marL="115888" indent="-115888">
              <a:buFont typeface="Arial" panose="020B0604020202020204" pitchFamily="34" charset="0"/>
              <a:buChar char="•"/>
            </a:pPr>
            <a:endParaRPr lang="en-US" sz="1400" dirty="0">
              <a:solidFill>
                <a:schemeClr val="bg2">
                  <a:lumMod val="50000"/>
                </a:schemeClr>
              </a:solidFill>
              <a:latin typeface="+mj-lt"/>
            </a:endParaRPr>
          </a:p>
          <a:p>
            <a:r>
              <a:rPr lang="en-US" sz="1400" b="1" dirty="0">
                <a:solidFill>
                  <a:srgbClr val="3B9217"/>
                </a:solidFill>
              </a:rPr>
              <a:t>CLIENT IMPACT</a:t>
            </a:r>
            <a:endParaRPr lang="en-CA" sz="1400" b="1" dirty="0">
              <a:solidFill>
                <a:srgbClr val="3B9217"/>
              </a:solidFill>
            </a:endParaRPr>
          </a:p>
          <a:p>
            <a:pPr marL="115888" indent="-115888">
              <a:buFont typeface="Arial" panose="020B0604020202020204" pitchFamily="34" charset="0"/>
              <a:buChar char="•"/>
            </a:pPr>
            <a:r>
              <a:rPr lang="en-US" sz="1400" dirty="0">
                <a:solidFill>
                  <a:schemeClr val="bg2">
                    <a:lumMod val="50000"/>
                  </a:schemeClr>
                </a:solidFill>
              </a:rPr>
              <a:t>Paying annual premium of $100,000 for 10 years will generate a pretax retirement benefit of $200,000 to Ralph for retirement.</a:t>
            </a:r>
          </a:p>
          <a:p>
            <a:pPr marL="115888" indent="-115888">
              <a:buFont typeface="Arial" panose="020B0604020202020204" pitchFamily="34" charset="0"/>
              <a:buChar char="•"/>
            </a:pPr>
            <a:r>
              <a:rPr lang="en-US" sz="1400" dirty="0">
                <a:solidFill>
                  <a:schemeClr val="bg2">
                    <a:lumMod val="50000"/>
                  </a:schemeClr>
                </a:solidFill>
              </a:rPr>
              <a:t>The plan will also payout benefits to Ralph’s family if he dies or becomes disabled within the 10 years</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52953" t="8824" r="29" b="20665"/>
          <a:stretch/>
        </p:blipFill>
        <p:spPr>
          <a:xfrm rot="-240000">
            <a:off x="728360" y="1019201"/>
            <a:ext cx="3273552" cy="3273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0391347"/>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1693733" cy="523220"/>
          </a:xfrm>
          <a:prstGeom prst="rect">
            <a:avLst/>
          </a:prstGeom>
          <a:noFill/>
          <a:ln w="9525">
            <a:noFill/>
            <a:miter lim="800000"/>
            <a:headEnd/>
            <a:tailEnd/>
          </a:ln>
        </p:spPr>
        <p:txBody>
          <a:bodyPr wrap="none" lIns="45720" tIns="22860" rIns="45720" bIns="22860">
            <a:spAutoFit/>
          </a:bodyPr>
          <a:lstStyle/>
          <a:p>
            <a:pPr algn="l" defTabSz="1088232"/>
            <a:r>
              <a:rPr lang="en-CA" sz="3100" b="1" spc="-150" dirty="0">
                <a:latin typeface="+mj-lt"/>
              </a:rPr>
              <a:t>Case Study</a:t>
            </a:r>
          </a:p>
        </p:txBody>
      </p:sp>
      <p:sp>
        <p:nvSpPr>
          <p:cNvPr id="42" name="Rectangle 41"/>
          <p:cNvSpPr/>
          <p:nvPr/>
        </p:nvSpPr>
        <p:spPr>
          <a:xfrm>
            <a:off x="3596029" y="1435778"/>
            <a:ext cx="4896544" cy="199322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4227078" y="1472082"/>
            <a:ext cx="4121478" cy="1815882"/>
          </a:xfrm>
          <a:prstGeom prst="rect">
            <a:avLst/>
          </a:prstGeom>
          <a:noFill/>
        </p:spPr>
        <p:txBody>
          <a:bodyPr wrap="square" rtlCol="0">
            <a:spAutoFit/>
          </a:bodyPr>
          <a:lstStyle/>
          <a:p>
            <a:r>
              <a:rPr lang="en-US" sz="1600" dirty="0">
                <a:solidFill>
                  <a:schemeClr val="bg1"/>
                </a:solidFill>
                <a:latin typeface="+mj-lt"/>
              </a:rPr>
              <a:t>COO Jan is concerned about the underlying policy performance to support Executive Retirement plans for herself and two others. After six years, analysis shows the policies have not performed (-5.15%), and there is a $2,000,000 funding gap between what SERPs promise and what current policies will payout.</a:t>
            </a:r>
          </a:p>
        </p:txBody>
      </p:sp>
      <p:sp>
        <p:nvSpPr>
          <p:cNvPr id="23" name="Rectangle 22"/>
          <p:cNvSpPr/>
          <p:nvPr/>
        </p:nvSpPr>
        <p:spPr>
          <a:xfrm>
            <a:off x="3596028" y="1072701"/>
            <a:ext cx="4896545" cy="369332"/>
          </a:xfrm>
          <a:prstGeom prst="rect">
            <a:avLst/>
          </a:prstGeom>
          <a:solidFill>
            <a:srgbClr val="3B9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227078" y="1072701"/>
            <a:ext cx="3056799" cy="369332"/>
          </a:xfrm>
          <a:prstGeom prst="rect">
            <a:avLst/>
          </a:prstGeom>
          <a:noFill/>
        </p:spPr>
        <p:txBody>
          <a:bodyPr wrap="square" rtlCol="0">
            <a:spAutoFit/>
          </a:bodyPr>
          <a:lstStyle/>
          <a:p>
            <a:r>
              <a:rPr lang="en-US" b="1" dirty="0">
                <a:solidFill>
                  <a:schemeClr val="bg1"/>
                </a:solidFill>
              </a:rPr>
              <a:t>Jan</a:t>
            </a:r>
          </a:p>
        </p:txBody>
      </p:sp>
      <p:sp>
        <p:nvSpPr>
          <p:cNvPr id="31" name="Rectangle 30"/>
          <p:cNvSpPr/>
          <p:nvPr/>
        </p:nvSpPr>
        <p:spPr>
          <a:xfrm>
            <a:off x="476385" y="4941168"/>
            <a:ext cx="3222395" cy="1200329"/>
          </a:xfrm>
          <a:prstGeom prst="rect">
            <a:avLst/>
          </a:prstGeom>
        </p:spPr>
        <p:txBody>
          <a:bodyPr wrap="square">
            <a:spAutoFit/>
          </a:bodyPr>
          <a:lstStyle/>
          <a:p>
            <a:r>
              <a:rPr lang="en-US" dirty="0">
                <a:solidFill>
                  <a:schemeClr val="bg2">
                    <a:lumMod val="50000"/>
                  </a:schemeClr>
                </a:solidFill>
              </a:rPr>
              <a:t>“I’m really glad that we decided to take the necessary steps to really understand this before it was too late”— Jan</a:t>
            </a:r>
          </a:p>
        </p:txBody>
      </p:sp>
      <p:cxnSp>
        <p:nvCxnSpPr>
          <p:cNvPr id="46" name="Straight Arrow Connector 45"/>
          <p:cNvCxnSpPr/>
          <p:nvPr/>
        </p:nvCxnSpPr>
        <p:spPr>
          <a:xfrm>
            <a:off x="4420806" y="3581400"/>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033351" y="3429000"/>
            <a:ext cx="387455" cy="2533060"/>
            <a:chOff x="4565983" y="1871352"/>
            <a:chExt cx="387455" cy="2925800"/>
          </a:xfrm>
        </p:grpSpPr>
        <p:cxnSp>
          <p:nvCxnSpPr>
            <p:cNvPr id="48" name="Straight Connector 47"/>
            <p:cNvCxnSpPr/>
            <p:nvPr/>
          </p:nvCxnSpPr>
          <p:spPr>
            <a:xfrm flipV="1">
              <a:off x="4953438" y="1871352"/>
              <a:ext cx="0" cy="29258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65983" y="4797152"/>
              <a:ext cx="3874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4420806" y="5105400"/>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808260" y="3429000"/>
            <a:ext cx="3796187" cy="2677656"/>
          </a:xfrm>
          <a:prstGeom prst="rect">
            <a:avLst/>
          </a:prstGeom>
          <a:noFill/>
        </p:spPr>
        <p:txBody>
          <a:bodyPr wrap="square" rtlCol="0">
            <a:spAutoFit/>
          </a:bodyPr>
          <a:lstStyle/>
          <a:p>
            <a:r>
              <a:rPr lang="en-US" sz="1400" b="1" dirty="0">
                <a:solidFill>
                  <a:srgbClr val="3B9217"/>
                </a:solidFill>
                <a:latin typeface="+mj-lt"/>
              </a:rPr>
              <a:t>ACRU INSURANCE, LLC PROCESS</a:t>
            </a:r>
            <a:endParaRPr lang="en-CA" sz="1400" b="1" dirty="0">
              <a:solidFill>
                <a:srgbClr val="3B9217"/>
              </a:solidFill>
              <a:latin typeface="+mj-lt"/>
            </a:endParaRPr>
          </a:p>
          <a:p>
            <a:pPr marL="115888" indent="-115888">
              <a:buFont typeface="Arial" panose="020B0604020202020204" pitchFamily="34" charset="0"/>
              <a:buChar char="•"/>
            </a:pPr>
            <a:r>
              <a:rPr lang="en-US" sz="1400" dirty="0">
                <a:solidFill>
                  <a:schemeClr val="bg2">
                    <a:lumMod val="50000"/>
                  </a:schemeClr>
                </a:solidFill>
                <a:latin typeface="+mj-lt"/>
              </a:rPr>
              <a:t>Collect “in-force” illustrations</a:t>
            </a:r>
          </a:p>
          <a:p>
            <a:pPr marL="115888" indent="-115888">
              <a:buFont typeface="Arial" panose="020B0604020202020204" pitchFamily="34" charset="0"/>
              <a:buChar char="•"/>
            </a:pPr>
            <a:r>
              <a:rPr lang="en-US" sz="1400" dirty="0">
                <a:solidFill>
                  <a:schemeClr val="bg2">
                    <a:lumMod val="50000"/>
                  </a:schemeClr>
                </a:solidFill>
                <a:latin typeface="+mj-lt"/>
              </a:rPr>
              <a:t>Complete Underwriting Advocate</a:t>
            </a:r>
          </a:p>
          <a:p>
            <a:pPr marL="115888" indent="-115888">
              <a:buFont typeface="Arial" panose="020B0604020202020204" pitchFamily="34" charset="0"/>
              <a:buChar char="•"/>
            </a:pPr>
            <a:r>
              <a:rPr lang="en-US" sz="1400" dirty="0">
                <a:solidFill>
                  <a:schemeClr val="bg2">
                    <a:lumMod val="50000"/>
                  </a:schemeClr>
                </a:solidFill>
                <a:latin typeface="+mj-lt"/>
              </a:rPr>
              <a:t>Freeze existing SERP and transfer policies </a:t>
            </a:r>
          </a:p>
          <a:p>
            <a:pPr marL="115888" indent="-115888">
              <a:buFont typeface="Arial" panose="020B0604020202020204" pitchFamily="34" charset="0"/>
              <a:buChar char="•"/>
            </a:pPr>
            <a:r>
              <a:rPr lang="en-US" sz="1400" dirty="0">
                <a:solidFill>
                  <a:schemeClr val="bg2">
                    <a:lumMod val="50000"/>
                  </a:schemeClr>
                </a:solidFill>
                <a:latin typeface="+mj-lt"/>
              </a:rPr>
              <a:t>Create Executive Bonus plan with new policy purchase</a:t>
            </a:r>
          </a:p>
          <a:p>
            <a:pPr marL="115888" indent="-115888">
              <a:buFont typeface="Arial" panose="020B0604020202020204" pitchFamily="34" charset="0"/>
              <a:buChar char="•"/>
            </a:pPr>
            <a:endParaRPr lang="en-US" sz="1400" dirty="0">
              <a:solidFill>
                <a:schemeClr val="bg2">
                  <a:lumMod val="50000"/>
                </a:schemeClr>
              </a:solidFill>
              <a:latin typeface="+mj-lt"/>
            </a:endParaRPr>
          </a:p>
          <a:p>
            <a:r>
              <a:rPr lang="en-US" sz="1400" b="1" dirty="0">
                <a:solidFill>
                  <a:srgbClr val="3B9217"/>
                </a:solidFill>
              </a:rPr>
              <a:t>CLIENT IMPACT</a:t>
            </a:r>
            <a:endParaRPr lang="en-CA" sz="1400" b="1" dirty="0">
              <a:solidFill>
                <a:srgbClr val="3B9217"/>
              </a:solidFill>
            </a:endParaRPr>
          </a:p>
          <a:p>
            <a:pPr marL="115888" indent="-115888">
              <a:buFont typeface="Arial" panose="020B0604020202020204" pitchFamily="34" charset="0"/>
              <a:buChar char="•"/>
            </a:pPr>
            <a:r>
              <a:rPr lang="en-US" sz="1400" dirty="0">
                <a:solidFill>
                  <a:schemeClr val="bg2">
                    <a:lumMod val="50000"/>
                  </a:schemeClr>
                </a:solidFill>
              </a:rPr>
              <a:t>Each Executive will maintain their original retirement benefits.</a:t>
            </a:r>
          </a:p>
          <a:p>
            <a:pPr marL="115888" indent="-115888">
              <a:buFont typeface="Arial" panose="020B0604020202020204" pitchFamily="34" charset="0"/>
              <a:buChar char="•"/>
            </a:pPr>
            <a:r>
              <a:rPr lang="en-US" sz="1400" dirty="0">
                <a:solidFill>
                  <a:schemeClr val="bg2">
                    <a:lumMod val="50000"/>
                  </a:schemeClr>
                </a:solidFill>
              </a:rPr>
              <a:t>The corporate $2,000,000 funding gap is closed by better performing policies and $320,000.</a:t>
            </a: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26376" r="8263" b="2166"/>
          <a:stretch/>
        </p:blipFill>
        <p:spPr>
          <a:xfrm rot="-240000" flipH="1">
            <a:off x="728359" y="1013341"/>
            <a:ext cx="3273552" cy="3273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41179643"/>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1142"/>
            <a:ext cx="8229600" cy="477054"/>
          </a:xfrm>
        </p:spPr>
        <p:txBody>
          <a:bodyPr/>
          <a:lstStyle/>
          <a:p>
            <a:r>
              <a:rPr lang="en-US" dirty="0">
                <a:solidFill>
                  <a:schemeClr val="tx1"/>
                </a:solidFill>
              </a:rPr>
              <a:t>The Non-Qualified Planning Issues</a:t>
            </a:r>
          </a:p>
        </p:txBody>
      </p:sp>
      <p:sp>
        <p:nvSpPr>
          <p:cNvPr id="3" name="Content Placeholder 2"/>
          <p:cNvSpPr>
            <a:spLocks noGrp="1"/>
          </p:cNvSpPr>
          <p:nvPr>
            <p:ph idx="1"/>
          </p:nvPr>
        </p:nvSpPr>
        <p:spPr>
          <a:xfrm>
            <a:off x="847265" y="908050"/>
            <a:ext cx="7469152" cy="5182957"/>
          </a:xfrm>
        </p:spPr>
        <p:txBody>
          <a:bodyPr/>
          <a:lstStyle/>
          <a:p>
            <a:pPr marL="0" indent="0">
              <a:buNone/>
            </a:pPr>
            <a:r>
              <a:rPr lang="en-US" dirty="0">
                <a:solidFill>
                  <a:srgbClr val="3B9217"/>
                </a:solidFill>
              </a:rPr>
              <a:t>For the Business</a:t>
            </a:r>
          </a:p>
          <a:p>
            <a:pPr>
              <a:buFont typeface="Arial" charset="0"/>
              <a:buChar char="•"/>
            </a:pPr>
            <a:r>
              <a:rPr lang="en-US" sz="2000" dirty="0"/>
              <a:t>Need to recruit and retain executive talent without giving up equity</a:t>
            </a:r>
          </a:p>
          <a:p>
            <a:pPr>
              <a:buFont typeface="Arial" charset="0"/>
              <a:buChar char="•"/>
            </a:pPr>
            <a:r>
              <a:rPr lang="en-US" sz="2000" dirty="0"/>
              <a:t>Need flexibility to customize plans to suit business goals</a:t>
            </a:r>
          </a:p>
          <a:p>
            <a:pPr>
              <a:buFont typeface="Arial" charset="0"/>
              <a:buChar char="•"/>
            </a:pPr>
            <a:r>
              <a:rPr lang="en-US" sz="2000" dirty="0"/>
              <a:t>NQ plan’s impact to Balance Sheet and Income Statements</a:t>
            </a:r>
          </a:p>
          <a:p>
            <a:pPr>
              <a:buFont typeface="Arial" charset="0"/>
              <a:buChar char="•"/>
            </a:pPr>
            <a:r>
              <a:rPr lang="en-US" sz="2000" dirty="0"/>
              <a:t>Desire for minimal ongoing administration </a:t>
            </a:r>
          </a:p>
          <a:p>
            <a:pPr>
              <a:buFont typeface="Arial" charset="0"/>
              <a:buChar char="•"/>
            </a:pPr>
            <a:endParaRPr lang="en-US" dirty="0"/>
          </a:p>
          <a:p>
            <a:pPr marL="0" indent="0">
              <a:buNone/>
            </a:pPr>
            <a:r>
              <a:rPr lang="en-US" dirty="0">
                <a:solidFill>
                  <a:srgbClr val="3B9217"/>
                </a:solidFill>
              </a:rPr>
              <a:t>For the Key Person ~ Highly Compensated</a:t>
            </a:r>
          </a:p>
          <a:p>
            <a:r>
              <a:rPr lang="en-US" sz="2000" dirty="0"/>
              <a:t>Qualified plans limit Key Person’s ability to have tax-favored retirement planning.  Supplemental retirement plans can help</a:t>
            </a:r>
          </a:p>
          <a:p>
            <a:r>
              <a:rPr lang="en-US" sz="2000" dirty="0"/>
              <a:t>Taxation of retirement and survivor benefits, including disability and Long Term Care</a:t>
            </a:r>
          </a:p>
          <a:p>
            <a:r>
              <a:rPr lang="en-US" sz="2000" dirty="0"/>
              <a:t>NQ plans can be instrumental to the future success of the business and tremendous value for Key Person not having to pay out of pocket</a:t>
            </a:r>
          </a:p>
        </p:txBody>
      </p:sp>
    </p:spTree>
    <p:extLst>
      <p:ext uri="{BB962C8B-B14F-4D97-AF65-F5344CB8AC3E}">
        <p14:creationId xmlns:p14="http://schemas.microsoft.com/office/powerpoint/2010/main" val="56562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77054"/>
          </a:xfrm>
        </p:spPr>
        <p:txBody>
          <a:bodyPr/>
          <a:lstStyle/>
          <a:p>
            <a:r>
              <a:rPr lang="en-US" dirty="0">
                <a:solidFill>
                  <a:schemeClr val="tx1"/>
                </a:solidFill>
              </a:rPr>
              <a:t>Types of Non-Qualified Plans	</a:t>
            </a:r>
          </a:p>
        </p:txBody>
      </p:sp>
      <p:sp>
        <p:nvSpPr>
          <p:cNvPr id="3" name="Content Placeholder 2"/>
          <p:cNvSpPr>
            <a:spLocks noGrp="1"/>
          </p:cNvSpPr>
          <p:nvPr>
            <p:ph idx="1"/>
          </p:nvPr>
        </p:nvSpPr>
        <p:spPr>
          <a:xfrm>
            <a:off x="533400" y="908050"/>
            <a:ext cx="8001000" cy="5269135"/>
          </a:xfrm>
        </p:spPr>
        <p:txBody>
          <a:bodyPr/>
          <a:lstStyle/>
          <a:p>
            <a:endParaRPr lang="en-US" sz="2000" dirty="0">
              <a:solidFill>
                <a:srgbClr val="3B9217"/>
              </a:solidFill>
            </a:endParaRPr>
          </a:p>
          <a:p>
            <a:pPr marL="0" indent="0">
              <a:buNone/>
            </a:pPr>
            <a:r>
              <a:rPr lang="en-US" sz="2800" dirty="0">
                <a:solidFill>
                  <a:srgbClr val="3B9217"/>
                </a:solidFill>
              </a:rPr>
              <a:t>Executive Bonus Plan</a:t>
            </a:r>
          </a:p>
          <a:p>
            <a:r>
              <a:rPr lang="en-US" sz="2000" dirty="0">
                <a:solidFill>
                  <a:schemeClr val="tx1"/>
                </a:solidFill>
              </a:rPr>
              <a:t>Business customizes additional compensation to fit strategic objectives</a:t>
            </a:r>
          </a:p>
          <a:p>
            <a:endParaRPr lang="en-US" sz="2000" dirty="0">
              <a:solidFill>
                <a:srgbClr val="3B9217"/>
              </a:solidFill>
            </a:endParaRPr>
          </a:p>
          <a:p>
            <a:pPr marL="0" indent="0">
              <a:buNone/>
            </a:pPr>
            <a:r>
              <a:rPr lang="en-US" sz="2800" dirty="0">
                <a:solidFill>
                  <a:srgbClr val="3B9217"/>
                </a:solidFill>
              </a:rPr>
              <a:t>Supplemental Executive Retirement Plan ~ SERP</a:t>
            </a:r>
          </a:p>
          <a:p>
            <a:r>
              <a:rPr lang="en-US" sz="2000" dirty="0">
                <a:solidFill>
                  <a:schemeClr val="tx1"/>
                </a:solidFill>
              </a:rPr>
              <a:t>Business creates non-qualified plan to provide additional benefits </a:t>
            </a:r>
          </a:p>
          <a:p>
            <a:endParaRPr lang="en-US" sz="2000" dirty="0">
              <a:solidFill>
                <a:schemeClr val="tx1"/>
              </a:solidFill>
            </a:endParaRPr>
          </a:p>
          <a:p>
            <a:pPr marL="0" indent="0">
              <a:buNone/>
            </a:pPr>
            <a:r>
              <a:rPr lang="en-US" sz="2800" dirty="0">
                <a:solidFill>
                  <a:srgbClr val="3B9217"/>
                </a:solidFill>
              </a:rPr>
              <a:t>Deferred Compensation Plan</a:t>
            </a:r>
          </a:p>
          <a:p>
            <a:r>
              <a:rPr lang="en-US" sz="2000" dirty="0">
                <a:solidFill>
                  <a:schemeClr val="tx1"/>
                </a:solidFill>
              </a:rPr>
              <a:t>Each Key Person annually defers their own compensation</a:t>
            </a:r>
          </a:p>
          <a:p>
            <a:endParaRPr lang="en-US" sz="2000" dirty="0">
              <a:solidFill>
                <a:schemeClr val="tx1"/>
              </a:solidFill>
            </a:endParaRPr>
          </a:p>
          <a:p>
            <a:pPr marL="0" indent="0">
              <a:buNone/>
            </a:pPr>
            <a:r>
              <a:rPr lang="en-US" sz="2800" dirty="0">
                <a:solidFill>
                  <a:srgbClr val="3B9217"/>
                </a:solidFill>
              </a:rPr>
              <a:t>Split Benefit Plan</a:t>
            </a:r>
          </a:p>
          <a:p>
            <a:r>
              <a:rPr lang="en-US" sz="2000" dirty="0">
                <a:solidFill>
                  <a:schemeClr val="tx1"/>
                </a:solidFill>
              </a:rPr>
              <a:t>Owners customize individual retirement benefits and corporate succession </a:t>
            </a:r>
          </a:p>
        </p:txBody>
      </p:sp>
    </p:spTree>
    <p:extLst>
      <p:ext uri="{BB962C8B-B14F-4D97-AF65-F5344CB8AC3E}">
        <p14:creationId xmlns:p14="http://schemas.microsoft.com/office/powerpoint/2010/main" val="1388349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1142"/>
            <a:ext cx="8229600" cy="477054"/>
          </a:xfrm>
        </p:spPr>
        <p:txBody>
          <a:bodyPr/>
          <a:lstStyle/>
          <a:p>
            <a:r>
              <a:rPr lang="en-US" dirty="0">
                <a:solidFill>
                  <a:schemeClr val="tx1"/>
                </a:solidFill>
              </a:rPr>
              <a:t>Executive Bonus Plan </a:t>
            </a:r>
          </a:p>
        </p:txBody>
      </p:sp>
      <p:sp>
        <p:nvSpPr>
          <p:cNvPr id="3" name="Content Placeholder 2"/>
          <p:cNvSpPr>
            <a:spLocks noGrp="1"/>
          </p:cNvSpPr>
          <p:nvPr>
            <p:ph idx="1"/>
          </p:nvPr>
        </p:nvSpPr>
        <p:spPr>
          <a:xfrm>
            <a:off x="685800" y="908050"/>
            <a:ext cx="7867328" cy="5035225"/>
          </a:xfrm>
        </p:spPr>
        <p:txBody>
          <a:bodyPr/>
          <a:lstStyle/>
          <a:p>
            <a:pPr marL="0" indent="0">
              <a:buNone/>
            </a:pPr>
            <a:r>
              <a:rPr lang="en-US" sz="2400" dirty="0">
                <a:solidFill>
                  <a:srgbClr val="3B9217"/>
                </a:solidFill>
              </a:rPr>
              <a:t>Summary</a:t>
            </a:r>
          </a:p>
          <a:p>
            <a:pPr marL="400050" lvl="2" indent="0">
              <a:buNone/>
            </a:pPr>
            <a:r>
              <a:rPr lang="en-US" sz="2000" dirty="0"/>
              <a:t>The Business rewards a Key Person by executing a simple plan to pay the annual premium for a strategically designed life insurance policy.</a:t>
            </a:r>
          </a:p>
          <a:p>
            <a:pPr marL="400050" lvl="2" indent="0">
              <a:buNone/>
            </a:pPr>
            <a:endParaRPr lang="en-US" sz="1600" dirty="0"/>
          </a:p>
          <a:p>
            <a:pPr marL="742950" lvl="2" indent="-342900"/>
            <a:r>
              <a:rPr lang="en-US" sz="2000" dirty="0"/>
              <a:t>The Business can deduct the amount paid into the policy as a business expense under IRC Sec. 162.</a:t>
            </a:r>
          </a:p>
          <a:p>
            <a:pPr marL="742950" lvl="2" indent="-342900"/>
            <a:endParaRPr lang="en-US" sz="2000" dirty="0"/>
          </a:p>
          <a:p>
            <a:pPr marL="742950" lvl="2" indent="-342900"/>
            <a:r>
              <a:rPr lang="en-US" sz="2000" dirty="0"/>
              <a:t>The Key Person recognizes premium amount as compensation, pays current year income tax and will own the policy.  The Key Person will name their own beneficiaries and build cash value for eventual tax-free distributions as supplemental retirement income.</a:t>
            </a:r>
          </a:p>
          <a:p>
            <a:pPr marL="742950" lvl="2" indent="-342900"/>
            <a:endParaRPr lang="en-US" sz="2000" dirty="0"/>
          </a:p>
          <a:p>
            <a:pPr marL="742950" lvl="2" indent="-342900"/>
            <a:r>
              <a:rPr lang="en-US" sz="2000" dirty="0"/>
              <a:t>The Executive Bonus plan is simple to administer, requires no IRS approval and the Business can select which employees are eligible and discriminate in the amount of premium paid.</a:t>
            </a:r>
            <a:endParaRPr lang="en-US" sz="1600" dirty="0"/>
          </a:p>
        </p:txBody>
      </p:sp>
    </p:spTree>
    <p:extLst>
      <p:ext uri="{BB962C8B-B14F-4D97-AF65-F5344CB8AC3E}">
        <p14:creationId xmlns:p14="http://schemas.microsoft.com/office/powerpoint/2010/main" val="148679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1142"/>
            <a:ext cx="8229600" cy="477054"/>
          </a:xfrm>
        </p:spPr>
        <p:txBody>
          <a:bodyPr/>
          <a:lstStyle/>
          <a:p>
            <a:r>
              <a:rPr lang="en-US" dirty="0">
                <a:solidFill>
                  <a:schemeClr val="tx1"/>
                </a:solidFill>
              </a:rPr>
              <a:t>Executive Bonus Plan  ~ Example</a:t>
            </a:r>
          </a:p>
        </p:txBody>
      </p:sp>
      <p:pic>
        <p:nvPicPr>
          <p:cNvPr id="3" name="Picture 2"/>
          <p:cNvPicPr>
            <a:picLocks noChangeAspect="1"/>
          </p:cNvPicPr>
          <p:nvPr/>
        </p:nvPicPr>
        <p:blipFill>
          <a:blip r:embed="rId2"/>
          <a:stretch>
            <a:fillRect/>
          </a:stretch>
        </p:blipFill>
        <p:spPr>
          <a:xfrm>
            <a:off x="438150" y="762000"/>
            <a:ext cx="8267700" cy="5257800"/>
          </a:xfrm>
          <a:prstGeom prst="rect">
            <a:avLst/>
          </a:prstGeom>
        </p:spPr>
      </p:pic>
    </p:spTree>
    <p:extLst>
      <p:ext uri="{BB962C8B-B14F-4D97-AF65-F5344CB8AC3E}">
        <p14:creationId xmlns:p14="http://schemas.microsoft.com/office/powerpoint/2010/main" val="483294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1142"/>
            <a:ext cx="8229600" cy="477054"/>
          </a:xfrm>
        </p:spPr>
        <p:txBody>
          <a:bodyPr/>
          <a:lstStyle/>
          <a:p>
            <a:r>
              <a:rPr lang="en-US" dirty="0">
                <a:solidFill>
                  <a:schemeClr val="tx1"/>
                </a:solidFill>
              </a:rPr>
              <a:t>Executive Bonus Plan </a:t>
            </a:r>
          </a:p>
        </p:txBody>
      </p:sp>
      <p:sp>
        <p:nvSpPr>
          <p:cNvPr id="3" name="Content Placeholder 2"/>
          <p:cNvSpPr>
            <a:spLocks noGrp="1"/>
          </p:cNvSpPr>
          <p:nvPr>
            <p:ph idx="1"/>
          </p:nvPr>
        </p:nvSpPr>
        <p:spPr>
          <a:xfrm>
            <a:off x="685800" y="908050"/>
            <a:ext cx="7867328" cy="3570208"/>
          </a:xfrm>
        </p:spPr>
        <p:txBody>
          <a:bodyPr/>
          <a:lstStyle/>
          <a:p>
            <a:pPr marL="0" indent="0">
              <a:buNone/>
            </a:pPr>
            <a:r>
              <a:rPr lang="en-US" sz="2400" dirty="0">
                <a:solidFill>
                  <a:srgbClr val="3B9217"/>
                </a:solidFill>
              </a:rPr>
              <a:t>Action Steps</a:t>
            </a:r>
          </a:p>
          <a:p>
            <a:pPr marL="857250" lvl="2" indent="-457200">
              <a:buFont typeface="+mj-lt"/>
              <a:buAutoNum type="arabicPeriod"/>
            </a:pPr>
            <a:r>
              <a:rPr lang="en-US" sz="2000" dirty="0"/>
              <a:t>Select Key Person(s) to participate in plan and the premium amounts</a:t>
            </a:r>
          </a:p>
          <a:p>
            <a:pPr marL="857250" lvl="2" indent="-457200">
              <a:buFont typeface="+mj-lt"/>
              <a:buAutoNum type="arabicPeriod"/>
            </a:pPr>
            <a:r>
              <a:rPr lang="en-US" sz="2000" dirty="0"/>
              <a:t>Determine each Key Person’s insurability</a:t>
            </a:r>
          </a:p>
          <a:p>
            <a:pPr marL="857250" lvl="2" indent="-457200">
              <a:buFont typeface="+mj-lt"/>
              <a:buAutoNum type="arabicPeriod"/>
            </a:pPr>
            <a:r>
              <a:rPr lang="en-US" sz="2000" dirty="0"/>
              <a:t>Select the appropriate life insurance funding vehicle</a:t>
            </a:r>
          </a:p>
          <a:p>
            <a:pPr marL="857250" lvl="2" indent="-457200">
              <a:buFont typeface="+mj-lt"/>
              <a:buAutoNum type="arabicPeriod"/>
            </a:pPr>
            <a:r>
              <a:rPr lang="en-US" sz="2000" dirty="0"/>
              <a:t>Draft and execute executive bonus plan agreement or corporate resolution authorizing the plan</a:t>
            </a:r>
          </a:p>
          <a:p>
            <a:pPr marL="857250" lvl="2" indent="-457200">
              <a:buFont typeface="+mj-lt"/>
              <a:buAutoNum type="arabicPeriod"/>
            </a:pPr>
            <a:r>
              <a:rPr lang="en-US" sz="2000" dirty="0"/>
              <a:t>Regularly review plan with in-force illustrations</a:t>
            </a:r>
          </a:p>
          <a:p>
            <a:pPr marL="400050" lvl="2" indent="0">
              <a:buNone/>
            </a:pPr>
            <a:endParaRPr lang="en-US" sz="1600" dirty="0"/>
          </a:p>
          <a:p>
            <a:pPr marL="0" indent="0">
              <a:buNone/>
            </a:pPr>
            <a:endParaRPr lang="en-US" sz="2400" dirty="0">
              <a:solidFill>
                <a:srgbClr val="3B9217"/>
              </a:solidFill>
            </a:endParaRPr>
          </a:p>
        </p:txBody>
      </p:sp>
    </p:spTree>
    <p:extLst>
      <p:ext uri="{BB962C8B-B14F-4D97-AF65-F5344CB8AC3E}">
        <p14:creationId xmlns:p14="http://schemas.microsoft.com/office/powerpoint/2010/main" val="94813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1142"/>
            <a:ext cx="8229600" cy="477054"/>
          </a:xfrm>
        </p:spPr>
        <p:txBody>
          <a:bodyPr/>
          <a:lstStyle/>
          <a:p>
            <a:r>
              <a:rPr lang="en-US" dirty="0">
                <a:solidFill>
                  <a:schemeClr val="tx1"/>
                </a:solidFill>
              </a:rPr>
              <a:t>Supplemental Executive </a:t>
            </a:r>
            <a:r>
              <a:rPr lang="en-US">
                <a:solidFill>
                  <a:schemeClr val="tx1"/>
                </a:solidFill>
              </a:rPr>
              <a:t>Retirement Plan ~ SERP</a:t>
            </a:r>
            <a:endParaRPr lang="en-US" dirty="0">
              <a:solidFill>
                <a:schemeClr val="tx1"/>
              </a:solidFill>
            </a:endParaRPr>
          </a:p>
        </p:txBody>
      </p:sp>
      <p:sp>
        <p:nvSpPr>
          <p:cNvPr id="3" name="Content Placeholder 2"/>
          <p:cNvSpPr>
            <a:spLocks noGrp="1"/>
          </p:cNvSpPr>
          <p:nvPr>
            <p:ph idx="1"/>
          </p:nvPr>
        </p:nvSpPr>
        <p:spPr>
          <a:xfrm>
            <a:off x="685800" y="908050"/>
            <a:ext cx="7867328" cy="5343001"/>
          </a:xfrm>
        </p:spPr>
        <p:txBody>
          <a:bodyPr/>
          <a:lstStyle/>
          <a:p>
            <a:pPr marL="0" indent="0">
              <a:buNone/>
            </a:pPr>
            <a:r>
              <a:rPr lang="en-US" sz="2400" dirty="0">
                <a:solidFill>
                  <a:srgbClr val="3B9217"/>
                </a:solidFill>
              </a:rPr>
              <a:t>Summary</a:t>
            </a:r>
          </a:p>
          <a:p>
            <a:pPr marL="400050" lvl="2" indent="0">
              <a:buNone/>
            </a:pPr>
            <a:r>
              <a:rPr lang="en-US" sz="2000" dirty="0"/>
              <a:t>The Business offers customized benefits to select Key Persons by executing a non-qualified arrangement to pay the executive a specified benefit at retirement as well as a survivor benefit to his/her family.</a:t>
            </a:r>
          </a:p>
          <a:p>
            <a:pPr marL="400050" lvl="2" indent="0">
              <a:buNone/>
            </a:pPr>
            <a:endParaRPr lang="en-US" sz="1600" dirty="0"/>
          </a:p>
          <a:p>
            <a:pPr marL="742950" lvl="2" indent="-342900"/>
            <a:r>
              <a:rPr lang="en-US" sz="2000" dirty="0"/>
              <a:t>The Business attempts to retain talent and encourage loyalty from Key Persons without having to offer equity.</a:t>
            </a:r>
          </a:p>
          <a:p>
            <a:pPr marL="742950" lvl="2" indent="-342900"/>
            <a:endParaRPr lang="en-US" sz="2000" dirty="0"/>
          </a:p>
          <a:p>
            <a:pPr marL="742950" lvl="2" indent="-342900"/>
            <a:r>
              <a:rPr lang="en-US" sz="2000" dirty="0"/>
              <a:t>The Key Person receives a long-term incentive, salary continuation and survivor benefits as a fringe benefit that is over and above regular compensation.</a:t>
            </a:r>
          </a:p>
          <a:p>
            <a:pPr marL="742950" lvl="2" indent="-342900"/>
            <a:endParaRPr lang="en-US" sz="2000" dirty="0"/>
          </a:p>
          <a:p>
            <a:pPr marL="742950" lvl="2" indent="-342900"/>
            <a:r>
              <a:rPr lang="en-US" sz="2000" dirty="0"/>
              <a:t>The SERP is an ”unfunded, unsecured” promise of the Business which is a current and future liability and is typically offset with corporate owned life insurance.  The Executive does not recognize income until retirement.</a:t>
            </a:r>
            <a:endParaRPr lang="en-US" sz="1600" dirty="0"/>
          </a:p>
        </p:txBody>
      </p:sp>
    </p:spTree>
    <p:extLst>
      <p:ext uri="{BB962C8B-B14F-4D97-AF65-F5344CB8AC3E}">
        <p14:creationId xmlns:p14="http://schemas.microsoft.com/office/powerpoint/2010/main" val="899056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850" y="180975"/>
            <a:ext cx="8362950" cy="954107"/>
          </a:xfrm>
        </p:spPr>
        <p:txBody>
          <a:bodyPr/>
          <a:lstStyle/>
          <a:p>
            <a:r>
              <a:rPr lang="en-US" dirty="0">
                <a:solidFill>
                  <a:schemeClr val="tx1"/>
                </a:solidFill>
              </a:rPr>
              <a:t>Supplemental Executive </a:t>
            </a:r>
            <a:r>
              <a:rPr lang="en-US">
                <a:solidFill>
                  <a:schemeClr val="tx1"/>
                </a:solidFill>
              </a:rPr>
              <a:t>Retirement Plan ~ SERP Example</a:t>
            </a:r>
            <a:endParaRPr lang="en-US" dirty="0">
              <a:solidFill>
                <a:schemeClr val="tx1"/>
              </a:solidFill>
            </a:endParaRPr>
          </a:p>
        </p:txBody>
      </p:sp>
      <p:pic>
        <p:nvPicPr>
          <p:cNvPr id="2" name="Picture 1"/>
          <p:cNvPicPr>
            <a:picLocks noChangeAspect="1"/>
          </p:cNvPicPr>
          <p:nvPr/>
        </p:nvPicPr>
        <p:blipFill>
          <a:blip r:embed="rId2"/>
          <a:stretch>
            <a:fillRect/>
          </a:stretch>
        </p:blipFill>
        <p:spPr>
          <a:xfrm>
            <a:off x="381000" y="762000"/>
            <a:ext cx="8305800" cy="5257800"/>
          </a:xfrm>
          <a:prstGeom prst="rect">
            <a:avLst/>
          </a:prstGeom>
        </p:spPr>
      </p:pic>
    </p:spTree>
    <p:extLst>
      <p:ext uri="{BB962C8B-B14F-4D97-AF65-F5344CB8AC3E}">
        <p14:creationId xmlns:p14="http://schemas.microsoft.com/office/powerpoint/2010/main" val="740848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08050"/>
            <a:ext cx="7867328" cy="4555093"/>
          </a:xfrm>
        </p:spPr>
        <p:txBody>
          <a:bodyPr/>
          <a:lstStyle/>
          <a:p>
            <a:pPr marL="0" indent="0">
              <a:buNone/>
            </a:pPr>
            <a:r>
              <a:rPr lang="en-US" sz="2400" dirty="0">
                <a:solidFill>
                  <a:srgbClr val="3B9217"/>
                </a:solidFill>
              </a:rPr>
              <a:t>Action Steps</a:t>
            </a:r>
          </a:p>
          <a:p>
            <a:pPr marL="857250" lvl="2" indent="-457200">
              <a:buFont typeface="+mj-lt"/>
              <a:buAutoNum type="arabicPeriod"/>
            </a:pPr>
            <a:r>
              <a:rPr lang="en-US" sz="2000" dirty="0"/>
              <a:t>Select Key Person(s) to participate in the plan and the retirement/survivor benefit amounts</a:t>
            </a:r>
          </a:p>
          <a:p>
            <a:pPr marL="857250" lvl="2" indent="-457200">
              <a:buFont typeface="+mj-lt"/>
              <a:buAutoNum type="arabicPeriod"/>
            </a:pPr>
            <a:r>
              <a:rPr lang="en-US" sz="2000" dirty="0"/>
              <a:t>Draft and execute SERP agreements and corporate resolution authorizing the plan</a:t>
            </a:r>
          </a:p>
          <a:p>
            <a:pPr marL="857250" lvl="2" indent="-457200">
              <a:buFont typeface="+mj-lt"/>
              <a:buAutoNum type="arabicPeriod"/>
            </a:pPr>
            <a:r>
              <a:rPr lang="en-US" sz="2000" dirty="0"/>
              <a:t>Decide on 3</a:t>
            </a:r>
            <a:r>
              <a:rPr lang="en-US" sz="2000" baseline="30000" dirty="0"/>
              <a:t>rd</a:t>
            </a:r>
            <a:r>
              <a:rPr lang="en-US" sz="2000" dirty="0"/>
              <a:t> party administrator</a:t>
            </a:r>
          </a:p>
          <a:p>
            <a:pPr marL="857250" lvl="2" indent="-457200">
              <a:buFont typeface="+mj-lt"/>
              <a:buAutoNum type="arabicPeriod"/>
            </a:pPr>
            <a:r>
              <a:rPr lang="en-US" sz="2000" dirty="0"/>
              <a:t>Determine each Key Person’s insurability</a:t>
            </a:r>
          </a:p>
          <a:p>
            <a:pPr marL="857250" lvl="2" indent="-457200">
              <a:buFont typeface="+mj-lt"/>
              <a:buAutoNum type="arabicPeriod"/>
            </a:pPr>
            <a:r>
              <a:rPr lang="en-US" sz="2000" dirty="0"/>
              <a:t>Select the appropriate life insurance funding vehicle and satisfy notice and consent requirements for employer-owned life insurance contracts</a:t>
            </a:r>
          </a:p>
          <a:p>
            <a:pPr marL="857250" lvl="2" indent="-457200">
              <a:buFont typeface="+mj-lt"/>
              <a:buAutoNum type="arabicPeriod"/>
            </a:pPr>
            <a:r>
              <a:rPr lang="en-US" sz="2000" dirty="0"/>
              <a:t>Regularly review plan with in-force illustrations</a:t>
            </a:r>
          </a:p>
          <a:p>
            <a:pPr marL="400050" lvl="2" indent="0">
              <a:buNone/>
            </a:pPr>
            <a:endParaRPr lang="en-US" sz="1600" dirty="0"/>
          </a:p>
          <a:p>
            <a:pPr marL="0" indent="0">
              <a:buNone/>
            </a:pPr>
            <a:endParaRPr lang="en-US" sz="2400" dirty="0">
              <a:solidFill>
                <a:srgbClr val="3B9217"/>
              </a:solidFill>
            </a:endParaRPr>
          </a:p>
        </p:txBody>
      </p:sp>
      <p:sp>
        <p:nvSpPr>
          <p:cNvPr id="4" name="Title 1"/>
          <p:cNvSpPr>
            <a:spLocks noGrp="1"/>
          </p:cNvSpPr>
          <p:nvPr>
            <p:ph type="title"/>
          </p:nvPr>
        </p:nvSpPr>
        <p:spPr>
          <a:xfrm>
            <a:off x="323850" y="180975"/>
            <a:ext cx="8229600" cy="477838"/>
          </a:xfrm>
        </p:spPr>
        <p:txBody>
          <a:bodyPr/>
          <a:lstStyle/>
          <a:p>
            <a:r>
              <a:rPr lang="en-US" dirty="0">
                <a:solidFill>
                  <a:schemeClr val="tx1"/>
                </a:solidFill>
              </a:rPr>
              <a:t>Supplemental Executive </a:t>
            </a:r>
            <a:r>
              <a:rPr lang="en-US">
                <a:solidFill>
                  <a:schemeClr val="tx1"/>
                </a:solidFill>
              </a:rPr>
              <a:t>Retirement Plan ~ SERP</a:t>
            </a:r>
            <a:endParaRPr lang="en-US" dirty="0">
              <a:solidFill>
                <a:schemeClr val="tx1"/>
              </a:solidFill>
            </a:endParaRPr>
          </a:p>
        </p:txBody>
      </p:sp>
    </p:spTree>
    <p:extLst>
      <p:ext uri="{BB962C8B-B14F-4D97-AF65-F5344CB8AC3E}">
        <p14:creationId xmlns:p14="http://schemas.microsoft.com/office/powerpoint/2010/main" val="328419705"/>
      </p:ext>
    </p:extLst>
  </p:cSld>
  <p:clrMapOvr>
    <a:masterClrMapping/>
  </p:clrMapOvr>
</p:sld>
</file>

<file path=ppt/theme/theme1.xml><?xml version="1.0" encoding="utf-8"?>
<a:theme xmlns:a="http://schemas.openxmlformats.org/drawingml/2006/main" name="Common">
  <a:themeElements>
    <a:clrScheme name="Acru Insurance">
      <a:dk1>
        <a:sysClr val="windowText" lastClr="000000"/>
      </a:dk1>
      <a:lt1>
        <a:sysClr val="window" lastClr="FFFFFF"/>
      </a:lt1>
      <a:dk2>
        <a:srgbClr val="717074"/>
      </a:dk2>
      <a:lt2>
        <a:srgbClr val="E7E6E6"/>
      </a:lt2>
      <a:accent1>
        <a:srgbClr val="C3D600"/>
      </a:accent1>
      <a:accent2>
        <a:srgbClr val="C6B100"/>
      </a:accent2>
      <a:accent3>
        <a:srgbClr val="94D60A"/>
      </a:accent3>
      <a:accent4>
        <a:srgbClr val="44A103"/>
      </a:accent4>
      <a:accent5>
        <a:srgbClr val="047832"/>
      </a:accent5>
      <a:accent6>
        <a:srgbClr val="006990"/>
      </a:accent6>
      <a:hlink>
        <a:srgbClr val="C3D600"/>
      </a:hlink>
      <a:folHlink>
        <a:srgbClr val="ED7D3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orizontalTemplate" id="{C824B812-9F16-734A-A1F9-0ABB688B0E43}" vid="{2C8FD813-4DDA-5249-BC31-9FA774FB6A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enssler">
      <a:dk1>
        <a:sysClr val="windowText" lastClr="000000"/>
      </a:dk1>
      <a:lt1>
        <a:sysClr val="window" lastClr="FFFFFF"/>
      </a:lt1>
      <a:dk2>
        <a:srgbClr val="717074"/>
      </a:dk2>
      <a:lt2>
        <a:srgbClr val="E7E6E6"/>
      </a:lt2>
      <a:accent1>
        <a:srgbClr val="4E8ABE"/>
      </a:accent1>
      <a:accent2>
        <a:srgbClr val="00512F"/>
      </a:accent2>
      <a:accent3>
        <a:srgbClr val="7BC143"/>
      </a:accent3>
      <a:accent4>
        <a:srgbClr val="F78F1E"/>
      </a:accent4>
      <a:accent5>
        <a:srgbClr val="3A6E8E"/>
      </a:accent5>
      <a:accent6>
        <a:srgbClr val="7F7F7F"/>
      </a:accent6>
      <a:hlink>
        <a:srgbClr val="3A6E8E"/>
      </a:hlink>
      <a:folHlink>
        <a:srgbClr val="ED7D3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HorizontalTemplate</Template>
  <TotalTime>24325</TotalTime>
  <Words>847</Words>
  <Application>Microsoft Office PowerPoint</Application>
  <PresentationFormat>On-screen Show (4:3)</PresentationFormat>
  <Paragraphs>93</Paragraphs>
  <Slides>14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Common</vt:lpstr>
      <vt:lpstr>PowerPoint Presentation</vt:lpstr>
      <vt:lpstr>The Non-Qualified Planning Issues</vt:lpstr>
      <vt:lpstr>Types of Non-Qualified Plans </vt:lpstr>
      <vt:lpstr>Executive Bonus Plan </vt:lpstr>
      <vt:lpstr>Executive Bonus Plan  ~ Example</vt:lpstr>
      <vt:lpstr>Executive Bonus Plan </vt:lpstr>
      <vt:lpstr>Supplemental Executive Retirement Plan ~ SERP</vt:lpstr>
      <vt:lpstr>Supplemental Executive Retirement Plan ~ SERP Example</vt:lpstr>
      <vt:lpstr>Supplemental Executive Retirement Plan ~ SERP</vt:lpstr>
      <vt:lpstr>Non-Qualified Plan Financing Vehicles Used</vt:lpstr>
      <vt:lpstr>Strategic Use of Life Insurance – “Not Optimized”</vt:lpstr>
      <vt:lpstr>Strategic Use of Life Insurance – “Optimized”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Crone</dc:creator>
  <cp:lastModifiedBy>Tom Crone</cp:lastModifiedBy>
  <cp:revision>58</cp:revision>
  <cp:lastPrinted>2017-06-30T16:57:45Z</cp:lastPrinted>
  <dcterms:created xsi:type="dcterms:W3CDTF">2017-05-16T18:27:34Z</dcterms:created>
  <dcterms:modified xsi:type="dcterms:W3CDTF">2025-10-24T16:36:45Z</dcterms:modified>
</cp:coreProperties>
</file>