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29" r:id="rId3"/>
    <p:sldId id="431" r:id="rId4"/>
    <p:sldId id="358" r:id="rId5"/>
    <p:sldId id="393" r:id="rId6"/>
    <p:sldId id="370" r:id="rId7"/>
    <p:sldId id="3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9635A-C417-432F-BB90-004944CF74B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F401-2F81-4FB2-9D36-59B74CB4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ED93B-1C98-4EC3-BEFF-9E56D3E85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448F7-C7A7-E949-8B85-B91E3705D1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8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ED93B-1C98-4EC3-BEFF-9E56D3E85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31C58-4D10-6141-A467-2962A4E0D3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3E77-A886-6584-A6A7-555E53449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22B68-A497-42A9-A573-36C8FD39A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9D6E-F37F-F22B-5A5E-2E4DDD02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AA27F-E4B2-261E-704E-1CA26B42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2EEE7-FD67-5349-0E32-A8E5DC66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DF29-C166-37BA-4C87-827BFEE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23392-4176-F8C7-4637-2F86E938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38A00-A41D-6C5B-F851-87EE86E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3123-BE85-BD71-CC49-7E81F35A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29E84-B2A1-1D4F-D9FE-8676EDC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D56C6-AD93-50FA-9DC3-FCA2855DB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B74AC-D114-32AF-10E7-A86BDD214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B16C3-C21E-8E72-68DB-1025884F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D9AC7-CA21-1776-EB2C-30E79CCE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3B55-840B-6627-45E7-9C179398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47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4924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42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81142"/>
            <a:ext cx="109728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347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99124"/>
            <a:ext cx="10363200" cy="3077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97798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908215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908215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1371" y="181142"/>
            <a:ext cx="109728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5485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545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166199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805545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166199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371" y="181142"/>
            <a:ext cx="109728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042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71" y="181142"/>
            <a:ext cx="109728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6923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21761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127324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2191369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11497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EE33-22EB-7047-9E0E-42B58EE2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123F-0136-CB28-4629-4C32ABD9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F90A-682E-0EEA-5D34-DCBD3082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5AC3-0B49-DF77-FDB8-4CFAD550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B2E28-D766-29DC-1DC6-9613CF2C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3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9848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7550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B21-E286-A4A6-7EAC-B14DA3BA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A3E4D-946C-78A7-5506-E9E247138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CECC-B802-B380-8657-A4F15E3C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CE2AB-8997-376E-9799-A4D6DF20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DA81-5A5F-43B2-91FA-9C0DBF48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B6C-699F-A405-F3A3-E39BFCBF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FF930-3B05-2B56-485D-CA989FFF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EA037-163C-C6B8-2636-D5859107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7D2EC-354C-B087-1BEB-7AED3F1B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DCAD-55FA-3F9A-65B9-20364F54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4CAE5-B9F2-DD24-0CAC-28EA0B73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680C-BA40-D242-0B0A-B3B2BA7C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D5424-B6D0-6D1A-63EA-F61FBF370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1DD9C-8CE7-0973-6467-D643E7BE3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76C38-E64A-9D75-D7B5-ACB3855F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C8C1F-5648-77A9-F6DA-C917DD6D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AD062-DBE2-4F2C-5C4D-6F4BE89D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CEA8B-7E69-CEDF-D11B-F1E73CB9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C3508-215D-0965-7FB8-004B6856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5DBA-3EC8-DBA7-ADB2-771BE830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FAB93-2069-D43A-A86A-A561E290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4FCC3-F908-C675-198D-882DF381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EA705-6FA5-AC28-8DF6-33D0587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C4BFF-5E99-7398-871A-347A0403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4AD60-2EC4-C238-BD1D-ECAD64E0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4203-C6A8-4152-8337-9CE98C71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5D8A-6D41-B431-F388-3A9C1F93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43EC-1971-0AB7-1A57-8718A004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99FAB-2454-7FFD-5274-803E348B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B73AA-CB05-D85A-379F-7BD1DC98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51F6-B7B0-F362-0E2A-DED1A8A2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970C4-70E7-CDCD-2EA6-C81FADA5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BB1F-6658-9296-ACD8-8D872200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49EDD-5CA8-D89B-DD86-3992097A6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6A4E6-04AA-B891-3FD1-D97BDD49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F61D5-C3AE-D3CB-F2C8-2994C50E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5A62-9EB9-876B-0E75-E455695D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D13C-59C8-7EE2-3008-9BA26364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42EC6-0F1F-8B76-8C69-780CDAE2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877EC-6157-1D16-C9C2-5409C61A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538C-6584-EFF0-3902-7B03A4BC7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D6B7A-1D30-4431-A9CE-DB4A552F72E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3B1A-AF11-7FB4-61FA-BF6DDDE32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3403-C7B2-5F3A-C927-6B6EF7766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EF40E-C082-4AD8-9EA1-C37E73A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181142"/>
            <a:ext cx="11093711" cy="4770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687" y="908051"/>
            <a:ext cx="9958869" cy="2191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3" y="6156862"/>
            <a:ext cx="1088823" cy="5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 spc="-15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200" y="1143000"/>
            <a:ext cx="8077200" cy="1523494"/>
          </a:xfrm>
          <a:prstGeom prst="rect">
            <a:avLst/>
          </a:prstGeom>
          <a:solidFill>
            <a:srgbClr val="A4BD2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232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Annuity</a:t>
            </a:r>
          </a:p>
          <a:p>
            <a:pPr algn="ctr" defTabSz="1088232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Case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06810-10D3-9C4E-87AF-367C1888B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240145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rgbClr val="A4BD2E"/>
                </a:solidFill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08051"/>
            <a:ext cx="8534400" cy="198208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Underwriting Advocate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Cost of Care 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Client Policy Summary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page1image66492096">
            <a:extLst>
              <a:ext uri="{FF2B5EF4-FFF2-40B4-BE49-F238E27FC236}">
                <a16:creationId xmlns:a16="http://schemas.microsoft.com/office/drawing/2014/main" id="{DBFBD53B-3094-5144-B7AA-3B35B20F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2304"/>
            <a:ext cx="2667000" cy="31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07618-DB77-CC4F-B191-02784E25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0" y="76200"/>
            <a:ext cx="2912411" cy="33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47529" y="181142"/>
            <a:ext cx="3351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32"/>
            <a:r>
              <a:rPr lang="en-CA" sz="31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Fixed Indexed Annuity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20029" y="1435779"/>
            <a:ext cx="4896544" cy="1149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35638" y="1594827"/>
            <a:ext cx="413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Jim and Suzanne have approximately $300,000 in Jim’s IRA and will need additional income.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32261" y="2851584"/>
            <a:ext cx="37961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+mj-lt"/>
              </a:rPr>
              <a:t>INSURANCE PROCESS</a:t>
            </a:r>
            <a:endParaRPr lang="en-CA" sz="1400" b="1" dirty="0">
              <a:solidFill>
                <a:schemeClr val="accent3"/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$100,000 into a five-year indexed annuity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After one year, begin withdrawals 10% penalty free amount, about $850 monthly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Allow other $200,000 to continue to grow in conservative growth stocks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CLIENT IMPACT</a:t>
            </a:r>
            <a:endParaRPr lang="en-CA" sz="1400" b="1" dirty="0">
              <a:solidFill>
                <a:schemeClr val="accent3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Transferred market risk to insurance company and provided stable income with a fair return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Guaranteed Principle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Guaranteed Floor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Stable Income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20029" y="1072701"/>
            <a:ext cx="489654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5638" y="10727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Jim (66) and Suzanne (65)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28684" y="4703298"/>
            <a:ext cx="3222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“I’m very concerned about the market. Where can we get something with good growth and stable income?” – Suzanne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944806" y="3016917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557352" y="2584869"/>
            <a:ext cx="387455" cy="3436419"/>
            <a:chOff x="4565983" y="1871352"/>
            <a:chExt cx="387455" cy="2925800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953438" y="1871352"/>
              <a:ext cx="0" cy="2925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65983" y="4797152"/>
              <a:ext cx="38745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5944806" y="4509120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1122" r="4213" b="4262"/>
          <a:stretch/>
        </p:blipFill>
        <p:spPr>
          <a:xfrm rot="-240000">
            <a:off x="2281431" y="1019544"/>
            <a:ext cx="3273552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10128448" y="636810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6216197-024F-49E6-802C-1B61F334FD5B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4945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142426" y="3535923"/>
            <a:ext cx="92923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232"/>
            <a:r>
              <a:rPr lang="en-US" sz="1600" b="1" dirty="0">
                <a:solidFill>
                  <a:schemeClr val="bg1"/>
                </a:solidFill>
              </a:rPr>
              <a:t>After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19536" y="836712"/>
            <a:ext cx="8164682" cy="362218"/>
            <a:chOff x="559218" y="1006310"/>
            <a:chExt cx="8001000" cy="362218"/>
          </a:xfrm>
        </p:grpSpPr>
        <p:sp>
          <p:nvSpPr>
            <p:cNvPr id="12" name="Rectangle 11"/>
            <p:cNvSpPr/>
            <p:nvPr/>
          </p:nvSpPr>
          <p:spPr>
            <a:xfrm>
              <a:off x="559218" y="1006310"/>
              <a:ext cx="8001000" cy="362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071367" y="1041225"/>
              <a:ext cx="248885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ctr">
              <a:spAutoFit/>
            </a:bodyPr>
            <a:lstStyle/>
            <a:p>
              <a:pPr algn="r" defTabSz="1088232"/>
              <a:r>
                <a:rPr lang="en-US" sz="1600" b="1" dirty="0">
                  <a:solidFill>
                    <a:schemeClr val="bg1"/>
                  </a:solidFill>
                </a:rPr>
                <a:t>Jim, age 66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18425" y="1041225"/>
              <a:ext cx="539373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ctr">
              <a:spAutoFit/>
            </a:bodyPr>
            <a:lstStyle/>
            <a:p>
              <a:pPr defTabSz="1088232"/>
              <a:r>
                <a:rPr lang="en-US" sz="1600" b="1" dirty="0">
                  <a:solidFill>
                    <a:schemeClr val="bg1"/>
                  </a:solidFill>
                </a:rPr>
                <a:t>Fixed Index Annuity Market Analysis 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52741" y="1556014"/>
          <a:ext cx="4086521" cy="49693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Insurance Company</a:t>
                      </a: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ING</a:t>
                      </a:r>
                      <a:endParaRPr lang="en-US" sz="8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Annuity Account Type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Non-Qualified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Product Name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Secure</a:t>
                      </a:r>
                      <a:r>
                        <a:rPr lang="en-US" sz="800" baseline="0" dirty="0"/>
                        <a:t> Index 5</a:t>
                      </a:r>
                      <a:endParaRPr lang="en-US" sz="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Rate Band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&gt;$75,000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Product Type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Fixed Index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6">
                <a:tc>
                  <a:txBody>
                    <a:bodyPr/>
                    <a:lstStyle/>
                    <a:p>
                      <a:pPr lvl="0"/>
                      <a:endParaRPr lang="en-US" sz="1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65">
                <a:tc>
                  <a:txBody>
                    <a:bodyPr/>
                    <a:lstStyle/>
                    <a:p>
                      <a:pPr lvl="0" algn="l"/>
                      <a:r>
                        <a:rPr lang="en-US" sz="800" dirty="0"/>
                        <a:t>Interest Crediting Method</a:t>
                      </a:r>
                      <a:endParaRPr lang="en-US" sz="800" b="1" dirty="0"/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S&amp;P 500</a:t>
                      </a:r>
                    </a:p>
                    <a:p>
                      <a:pPr algn="ctr"/>
                      <a:r>
                        <a:rPr lang="en-US" sz="800" dirty="0"/>
                        <a:t>Annual Cap ~ 5%</a:t>
                      </a:r>
                    </a:p>
                    <a:p>
                      <a:pPr algn="ctr"/>
                      <a:r>
                        <a:rPr lang="en-US" sz="800" dirty="0"/>
                        <a:t>(Other cap options are available)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Guaranteed Interest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Premium Bonus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N/A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US" sz="1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Surrender Charges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1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2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</a:t>
                      </a:r>
                      <a:r>
                        <a:rPr lang="en-US" sz="800" baseline="0" dirty="0"/>
                        <a:t> 3</a:t>
                      </a:r>
                      <a:endParaRPr lang="en-US" sz="800" dirty="0"/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</a:t>
                      </a:r>
                      <a:r>
                        <a:rPr lang="en-US" sz="800" baseline="0" dirty="0"/>
                        <a:t> 4</a:t>
                      </a:r>
                      <a:endParaRPr lang="en-US" sz="800" dirty="0"/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5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6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7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8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9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Year 10</a:t>
                      </a:r>
                    </a:p>
                  </a:txBody>
                  <a:tcPr marL="54864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US" sz="1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1265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Income Withdrawal Benefit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N/A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Death Benefit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&lt;Account value or Guarantee Value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Nursing Home Waiver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Yes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Withdrawal Provision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Int. Only in year 1, 10% after year</a:t>
                      </a:r>
                      <a:r>
                        <a:rPr lang="en-US" sz="800" baseline="0" dirty="0"/>
                        <a:t> 1</a:t>
                      </a:r>
                      <a:endParaRPr lang="en-US" sz="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Return of Premium Option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Yes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Market Value</a:t>
                      </a:r>
                      <a:r>
                        <a:rPr lang="en-US" sz="800" baseline="0" dirty="0"/>
                        <a:t> Adjustment 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yes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Minimum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$15,000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lvl="0"/>
                      <a:r>
                        <a:rPr lang="en-US" sz="800" dirty="0"/>
                        <a:t>Premium</a:t>
                      </a:r>
                      <a:endParaRPr lang="en-US" sz="800" b="1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Single Premium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847529" y="181142"/>
            <a:ext cx="3351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32"/>
            <a:r>
              <a:rPr lang="en-CA" sz="31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Fixed Indexed Annuity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28448" y="636810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6216197-024F-49E6-802C-1B61F334FD5B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376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47529" y="181142"/>
            <a:ext cx="2463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32"/>
            <a:r>
              <a:rPr lang="en-CA" sz="31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Income Annuity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20029" y="1435779"/>
            <a:ext cx="4896544" cy="1149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51078" y="1594827"/>
            <a:ext cx="412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Ted has owned a non-qualified variable annuity for many years and now has a significant taxable gain.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20029" y="1072701"/>
            <a:ext cx="489654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1078" y="1072701"/>
            <a:ext cx="304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Ted (74)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28684" y="4703298"/>
            <a:ext cx="3222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“I’d like to increase my income in the most tax advantageous way possible.”  - Ted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944806" y="3016917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557352" y="2578617"/>
            <a:ext cx="387455" cy="3246613"/>
            <a:chOff x="4565983" y="1871352"/>
            <a:chExt cx="387455" cy="2925800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953438" y="1871352"/>
              <a:ext cx="0" cy="2925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65983" y="4797152"/>
              <a:ext cx="38745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5944806" y="4941168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240000">
            <a:off x="2179115" y="1019211"/>
            <a:ext cx="3447288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332261" y="2851585"/>
            <a:ext cx="37961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+mj-lt"/>
              </a:rPr>
              <a:t>INSURANCE PROCESS</a:t>
            </a:r>
            <a:endParaRPr lang="en-CA" sz="1400" b="1" dirty="0">
              <a:solidFill>
                <a:schemeClr val="accent3"/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Contact existing VA company to request best income options –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Annuitization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vs. Distributions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Shop SPIA marketplace to find favorable alternatives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Tax-free exchange into new SPIA option with “Installment Refund” option to begin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annuitization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CLIENT IMPACT</a:t>
            </a:r>
            <a:endParaRPr lang="en-CA" sz="1400" b="1" dirty="0">
              <a:solidFill>
                <a:schemeClr val="accent3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New SPIA has 10% – 20% improved income yields compared to existing annuity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Installment Refund option protects family from the risk of losing money and creates better tax strategy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28448" y="636810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77205883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142426" y="3535923"/>
            <a:ext cx="92923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232"/>
            <a:r>
              <a:rPr lang="en-US" sz="1600" b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7528" y="181142"/>
            <a:ext cx="265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32"/>
            <a:r>
              <a:rPr lang="en-CA" sz="31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Annuity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47529" y="1052736"/>
            <a:ext cx="8236691" cy="362218"/>
            <a:chOff x="559218" y="1006310"/>
            <a:chExt cx="8001001" cy="362218"/>
          </a:xfrm>
        </p:grpSpPr>
        <p:sp>
          <p:nvSpPr>
            <p:cNvPr id="17" name="Rectangle 16"/>
            <p:cNvSpPr/>
            <p:nvPr/>
          </p:nvSpPr>
          <p:spPr>
            <a:xfrm>
              <a:off x="559218" y="1006310"/>
              <a:ext cx="8001000" cy="362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7452320" y="1041225"/>
              <a:ext cx="110789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ctr">
              <a:spAutoFit/>
            </a:bodyPr>
            <a:lstStyle/>
            <a:p>
              <a:pPr algn="r" defTabSz="1088232"/>
              <a:r>
                <a:rPr lang="en-US" sz="1600" b="1" dirty="0">
                  <a:solidFill>
                    <a:schemeClr val="bg1"/>
                  </a:solidFill>
                </a:rPr>
                <a:t>Ted, age 74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618425" y="1041225"/>
              <a:ext cx="539373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ctr">
              <a:spAutoFit/>
            </a:bodyPr>
            <a:lstStyle/>
            <a:p>
              <a:pPr defTabSz="1088232"/>
              <a:r>
                <a:rPr lang="en-US" sz="1600" b="1" dirty="0">
                  <a:solidFill>
                    <a:schemeClr val="bg1"/>
                  </a:solidFill>
                </a:rPr>
                <a:t>Single Premium Immediate Annuity – Installment Refund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847527" y="1473119"/>
          <a:ext cx="8236692" cy="443172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3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Tax Free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Monthly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Annualized 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Aggregate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Age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Transfer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Income*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Income*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Inflation Income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Payout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$100,264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$676.06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$16,225.44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$24,338.16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$32,450.88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$40,563.60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Basis = $28,500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*Non-taxable = $148.06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*Non-taxable = $1,776.72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$48,676.32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*Taxable = $528.00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*Taxable = $6,336.00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$56,789.04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$64,901.76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$73,014.48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$81,127.20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$89,239.92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$97,352.64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$105,465.36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$113,578.08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$121,690.80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$129,803.52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$137,916.24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$146,028.96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$154,141.68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$162,254.40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$170,367.12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22+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$8,112.72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$178,479.84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98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39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See Insurance Company Illustration dated 1/26/14 ~ see proposal for details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9" marR="7969" marT="796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128448" y="636810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9536324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mmon">
  <a:themeElements>
    <a:clrScheme name="Acru Insurance">
      <a:dk1>
        <a:sysClr val="windowText" lastClr="000000"/>
      </a:dk1>
      <a:lt1>
        <a:sysClr val="window" lastClr="FFFFFF"/>
      </a:lt1>
      <a:dk2>
        <a:srgbClr val="717074"/>
      </a:dk2>
      <a:lt2>
        <a:srgbClr val="E7E6E6"/>
      </a:lt2>
      <a:accent1>
        <a:srgbClr val="C3D600"/>
      </a:accent1>
      <a:accent2>
        <a:srgbClr val="C6B100"/>
      </a:accent2>
      <a:accent3>
        <a:srgbClr val="94D60A"/>
      </a:accent3>
      <a:accent4>
        <a:srgbClr val="44A103"/>
      </a:accent4>
      <a:accent5>
        <a:srgbClr val="047832"/>
      </a:accent5>
      <a:accent6>
        <a:srgbClr val="006990"/>
      </a:accent6>
      <a:hlink>
        <a:srgbClr val="C3D600"/>
      </a:hlink>
      <a:folHlink>
        <a:srgbClr val="ED7D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izontalTemplate" id="{C824B812-9F16-734A-A1F9-0ABB688B0E43}" vid="{2C8FD813-4DDA-5249-BC31-9FA774FB6A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595</Words>
  <Application>Microsoft Office PowerPoint</Application>
  <PresentationFormat>Widescreen</PresentationFormat>
  <Paragraphs>212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Common</vt:lpstr>
      <vt:lpstr>PowerPoint Presentation</vt:lpstr>
      <vt:lpstr>Tools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Crone</dc:creator>
  <cp:lastModifiedBy>Tom Crone</cp:lastModifiedBy>
  <cp:revision>1</cp:revision>
  <dcterms:created xsi:type="dcterms:W3CDTF">2025-10-24T16:45:33Z</dcterms:created>
  <dcterms:modified xsi:type="dcterms:W3CDTF">2025-10-24T16:47:55Z</dcterms:modified>
</cp:coreProperties>
</file>